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19"/>
  </p:notes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7" r:id="rId14"/>
    <p:sldId id="265" r:id="rId15"/>
    <p:sldId id="266" r:id="rId16"/>
    <p:sldId id="269" r:id="rId17"/>
    <p:sldId id="270" r:id="rId1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438" userDrawn="1">
          <p15:clr>
            <a:srgbClr val="F26B43"/>
          </p15:clr>
        </p15:guide>
        <p15:guide id="3" orient="horz" pos="300" userDrawn="1">
          <p15:clr>
            <a:srgbClr val="A4A3A4"/>
          </p15:clr>
        </p15:guide>
        <p15:guide id="4" orient="horz" pos="686" userDrawn="1">
          <p15:clr>
            <a:srgbClr val="F26B43"/>
          </p15:clr>
        </p15:guide>
        <p15:guide id="5" orient="horz" pos="3770" userDrawn="1">
          <p15:clr>
            <a:srgbClr val="5ACBF0"/>
          </p15:clr>
        </p15:guide>
        <p15:guide id="9" orient="horz" pos="4320" userDrawn="1">
          <p15:clr>
            <a:srgbClr val="5ACBF0"/>
          </p15:clr>
        </p15:guide>
        <p15:guide id="11" pos="2366" userDrawn="1">
          <p15:clr>
            <a:srgbClr val="5ACBF0"/>
          </p15:clr>
        </p15:guide>
        <p15:guide id="14" pos="7401" userDrawn="1">
          <p15:clr>
            <a:srgbClr val="F26B43"/>
          </p15:clr>
        </p15:guide>
        <p15:guide id="19" orient="horz" pos="1412" userDrawn="1">
          <p15:clr>
            <a:srgbClr val="A4A3A4"/>
          </p15:clr>
        </p15:guide>
        <p15:guide id="20" pos="665" userDrawn="1">
          <p15:clr>
            <a:srgbClr val="5ACBF0"/>
          </p15:clr>
        </p15:guide>
        <p15:guide id="22" orient="horz" pos="1117" userDrawn="1">
          <p15:clr>
            <a:srgbClr val="5ACBF0"/>
          </p15:clr>
        </p15:guide>
        <p15:guide id="25" pos="4021" userDrawn="1">
          <p15:clr>
            <a:srgbClr val="9FCC3B"/>
          </p15:clr>
        </p15:guide>
        <p15:guide id="26" pos="52" userDrawn="1">
          <p15:clr>
            <a:srgbClr val="A4A3A4"/>
          </p15:clr>
        </p15:guide>
        <p15:guide id="27" orient="horz" pos="3997" userDrawn="1">
          <p15:clr>
            <a:srgbClr val="F26B43"/>
          </p15:clr>
        </p15:guide>
        <p15:guide id="28" orient="horz" pos="55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дыка Татьяна Владимировна" initials="ВТВ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970"/>
    <a:srgbClr val="E36846"/>
    <a:srgbClr val="838383"/>
    <a:srgbClr val="363194"/>
    <a:srgbClr val="CFE8FF"/>
    <a:srgbClr val="8BC2FC"/>
    <a:srgbClr val="46AA98"/>
    <a:srgbClr val="7DBBFC"/>
    <a:srgbClr val="578C7B"/>
    <a:srgbClr val="A1D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576" y="-102"/>
      </p:cViewPr>
      <p:guideLst>
        <p:guide orient="horz" pos="300"/>
        <p:guide orient="horz" pos="686"/>
        <p:guide orient="horz" pos="3770"/>
        <p:guide orient="horz" pos="4320"/>
        <p:guide orient="horz" pos="1412"/>
        <p:guide orient="horz" pos="1117"/>
        <p:guide orient="horz" pos="3997"/>
        <p:guide orient="horz" pos="550"/>
        <p:guide pos="438"/>
        <p:guide pos="2366"/>
        <p:guide pos="7401"/>
        <p:guide pos="665"/>
        <p:guide pos="4021"/>
        <p:guide pos="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80416212182"/>
          <c:y val="4.7201445831240599E-2"/>
          <c:w val="0.65130291837546905"/>
          <c:h val="0.942842262550284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формирования</c:v>
                </c:pt>
              </c:strCache>
            </c:strRef>
          </c:tx>
          <c:spPr>
            <a:solidFill>
              <a:schemeClr val="accent1"/>
            </a:solidFill>
            <a:ln w="19050"/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346FC2"/>
              </a:solidFill>
              <a:ln w="19050"/>
            </c:spPr>
          </c:dPt>
          <c:dPt>
            <c:idx val="2"/>
            <c:bubble3D val="0"/>
            <c:spPr>
              <a:solidFill>
                <a:srgbClr val="7DBBFC"/>
              </a:solidFill>
              <a:ln w="19050"/>
            </c:spPr>
          </c:dPt>
          <c:dPt>
            <c:idx val="3"/>
            <c:bubble3D val="0"/>
            <c:spPr>
              <a:solidFill>
                <a:srgbClr val="46AA98"/>
              </a:solidFill>
              <a:ln w="19050"/>
            </c:spPr>
          </c:dPt>
          <c:dLbls>
            <c:dLbl>
              <c:idx val="0"/>
              <c:layout>
                <c:manualLayout>
                  <c:x val="0.1162365000915247"/>
                  <c:y val="1.8814814814814815E-2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400" b="1">
                        <a:solidFill>
                          <a:srgbClr val="363194"/>
                        </a:solidFill>
                        <a:latin typeface="+mn-lt"/>
                      </a:defRPr>
                    </a:pPr>
                    <a:r>
                      <a:rPr lang="en-US" dirty="0" smtClean="0"/>
                      <a:t>53.4%</a:t>
                    </a:r>
                    <a:endParaRPr lang="en-US" dirty="0"/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495423759838917"/>
                  <c:y val="4.2333333333333334E-2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400" b="1">
                        <a:solidFill>
                          <a:srgbClr val="346FC2"/>
                        </a:solidFill>
                        <a:latin typeface="+mn-lt"/>
                      </a:defRPr>
                    </a:pPr>
                    <a:r>
                      <a:rPr lang="en-US" dirty="0" smtClean="0"/>
                      <a:t>26.0%</a:t>
                    </a:r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461285008237231"/>
                  <c:y val="-8.4666666666666626E-2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400" b="1">
                        <a:solidFill>
                          <a:srgbClr val="7DBBFC"/>
                        </a:solidFill>
                        <a:latin typeface="+mn-lt"/>
                      </a:defRPr>
                    </a:pPr>
                    <a:r>
                      <a:rPr lang="en-US" dirty="0" smtClean="0"/>
                      <a:t>14.9%</a:t>
                    </a:r>
                    <a:endParaRPr lang="en-US" dirty="0"/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400" b="1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Организации, не относящиеся к субъектам малого предпринимательства</c:v>
                </c:pt>
                <c:pt idx="1">
                  <c:v>Индивидуальные предприниматели</c:v>
                </c:pt>
                <c:pt idx="2">
                  <c:v>Малые придприятия (включая микро)</c:v>
                </c:pt>
                <c:pt idx="3">
                  <c:v>Розничные рынки и ярмарки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53.4</c:v>
                </c:pt>
                <c:pt idx="1">
                  <c:v>26</c:v>
                </c:pt>
                <c:pt idx="2">
                  <c:v>14.9</c:v>
                </c:pt>
                <c:pt idx="3" formatCode="General">
                  <c:v>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78C7B"/>
            </a:solidFill>
            <a:ln w="1270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46AA98"/>
            </a:solidFill>
            <a:ln w="1270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A1DCBC"/>
            </a:solidFill>
            <a:ln w="1270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rgbClr val="E36846"/>
            </a:solidFill>
            <a:ln w="1270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spPr>
            <a:solidFill>
              <a:srgbClr val="FFA970"/>
            </a:solidFill>
            <a:ln w="12700">
              <a:solidFill>
                <a:schemeClr val="bg1"/>
              </a:solidFill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5"/>
        <c:overlap val="100"/>
        <c:axId val="151432192"/>
        <c:axId val="154776320"/>
      </c:barChart>
      <c:catAx>
        <c:axId val="151432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776320"/>
        <c:crosses val="autoZero"/>
        <c:auto val="1"/>
        <c:lblAlgn val="ctr"/>
        <c:lblOffset val="100"/>
        <c:noMultiLvlLbl val="0"/>
      </c:catAx>
      <c:valAx>
        <c:axId val="154776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1432192"/>
        <c:crosses val="autoZero"/>
        <c:crossBetween val="between"/>
      </c:valAx>
      <c:spPr>
        <a:noFill/>
        <a:ln w="19050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 w="0">
      <a:solidFill>
        <a:schemeClr val="bg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80416212182"/>
          <c:y val="4.7201445831240599E-2"/>
          <c:w val="0.65130291837546905"/>
          <c:h val="0.942842262550284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формирования</c:v>
                </c:pt>
              </c:strCache>
            </c:strRef>
          </c:tx>
          <c:spPr>
            <a:ln w="19050"/>
          </c:spPr>
          <c:dPt>
            <c:idx val="0"/>
            <c:bubble3D val="0"/>
            <c:spPr>
              <a:solidFill>
                <a:srgbClr val="363194"/>
              </a:solidFill>
              <a:ln w="12700"/>
            </c:spPr>
          </c:dPt>
          <c:dPt>
            <c:idx val="1"/>
            <c:bubble3D val="0"/>
            <c:spPr>
              <a:solidFill>
                <a:srgbClr val="346FC2"/>
              </a:solidFill>
              <a:ln w="12700"/>
            </c:spPr>
          </c:dPt>
          <c:dPt>
            <c:idx val="2"/>
            <c:bubble3D val="0"/>
            <c:spPr>
              <a:solidFill>
                <a:srgbClr val="7DBBFC"/>
              </a:solidFill>
              <a:ln w="12700"/>
            </c:spPr>
          </c:dPt>
          <c:dPt>
            <c:idx val="3"/>
            <c:bubble3D val="0"/>
            <c:spPr>
              <a:solidFill>
                <a:srgbClr val="578C7B"/>
              </a:solidFill>
              <a:ln w="12700"/>
            </c:spPr>
          </c:dPt>
          <c:dPt>
            <c:idx val="4"/>
            <c:bubble3D val="0"/>
            <c:spPr>
              <a:solidFill>
                <a:srgbClr val="46AA98"/>
              </a:solidFill>
              <a:ln w="12700"/>
            </c:spPr>
          </c:dPt>
          <c:dPt>
            <c:idx val="5"/>
            <c:bubble3D val="0"/>
            <c:spPr>
              <a:solidFill>
                <a:srgbClr val="A1DCBC"/>
              </a:solidFill>
              <a:ln w="12700"/>
            </c:spPr>
          </c:dPt>
          <c:dPt>
            <c:idx val="6"/>
            <c:bubble3D val="0"/>
            <c:spPr>
              <a:solidFill>
                <a:srgbClr val="E36846"/>
              </a:solidFill>
              <a:ln w="12700"/>
            </c:spPr>
          </c:dPt>
          <c:dPt>
            <c:idx val="7"/>
            <c:bubble3D val="0"/>
            <c:spPr>
              <a:solidFill>
                <a:srgbClr val="FFA970"/>
              </a:solidFill>
              <a:ln w="19050"/>
            </c:spPr>
          </c:dPt>
          <c:dLbls>
            <c:dLbl>
              <c:idx val="0"/>
              <c:layout>
                <c:manualLayout>
                  <c:x val="0.12328186510834759"/>
                  <c:y val="-5.6736609874669712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rgbClr val="363194"/>
                        </a:solidFill>
                        <a:latin typeface="Arial" panose="020B0604020202020204" pitchFamily="34" charset="0"/>
                      </a:defRPr>
                    </a:pPr>
                    <a:r>
                      <a:rPr lang="en-US" sz="1400" dirty="0" smtClean="0">
                        <a:solidFill>
                          <a:srgbClr val="363194"/>
                        </a:solidFill>
                      </a:rPr>
                      <a:t>43.5%</a:t>
                    </a:r>
                    <a:endParaRPr lang="en-US" sz="1400" dirty="0">
                      <a:solidFill>
                        <a:srgbClr val="363194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137902623651485"/>
                  <c:y val="5.9057382348038888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rgbClr val="346FC2"/>
                        </a:solidFill>
                        <a:latin typeface="Arial" panose="020B0604020202020204" pitchFamily="34" charset="0"/>
                      </a:defRPr>
                    </a:pPr>
                    <a:r>
                      <a:rPr lang="en-US" sz="1400" dirty="0" smtClean="0">
                        <a:solidFill>
                          <a:srgbClr val="346FC2"/>
                        </a:solidFill>
                      </a:rPr>
                      <a:t>38.5%</a:t>
                    </a:r>
                    <a:endParaRPr lang="en-US" sz="1400" dirty="0">
                      <a:solidFill>
                        <a:srgbClr val="346FC2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87381567614123"/>
                      <c:h val="7.8463186278613886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0248384355930895"/>
                  <c:y val="-6.545173586392862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rgbClr val="7DBBFC"/>
                        </a:solidFill>
                        <a:latin typeface="Arial" panose="020B0604020202020204" pitchFamily="34" charset="0"/>
                      </a:defRPr>
                    </a:pPr>
                    <a:r>
                      <a:rPr lang="en-US" sz="1400" dirty="0" smtClean="0">
                        <a:solidFill>
                          <a:srgbClr val="7DBBFC"/>
                        </a:solidFill>
                      </a:rPr>
                      <a:t>7.7%</a:t>
                    </a:r>
                    <a:endParaRPr lang="en-US" sz="1400" dirty="0">
                      <a:solidFill>
                        <a:srgbClr val="7DBBFC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Краснодарский край</c:v>
                </c:pt>
                <c:pt idx="1">
                  <c:v>Ростовская область</c:v>
                </c:pt>
                <c:pt idx="2">
                  <c:v>Волгоградская области</c:v>
                </c:pt>
                <c:pt idx="3">
                  <c:v>Республика Крым</c:v>
                </c:pt>
                <c:pt idx="4">
                  <c:v>Республика Адыгея</c:v>
                </c:pt>
                <c:pt idx="5">
                  <c:v>Астраханская область</c:v>
                </c:pt>
                <c:pt idx="6">
                  <c:v>г.Севастополь</c:v>
                </c:pt>
                <c:pt idx="7">
                  <c:v>Республика Калмыкия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44.8</c:v>
                </c:pt>
                <c:pt idx="1">
                  <c:v>38.4</c:v>
                </c:pt>
                <c:pt idx="2">
                  <c:v>7</c:v>
                </c:pt>
                <c:pt idx="3">
                  <c:v>4.5</c:v>
                </c:pt>
                <c:pt idx="4">
                  <c:v>2.5</c:v>
                </c:pt>
                <c:pt idx="5">
                  <c:v>1.6</c:v>
                </c:pt>
                <c:pt idx="6">
                  <c:v>1.1000000000000001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2182890855459"/>
          <c:y val="1.9696913580246913E-2"/>
          <c:w val="0.89657817109144544"/>
          <c:h val="0.67710370370370365"/>
        </c:manualLayout>
      </c:layout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EBEBEB"/>
            </a:solidFill>
            <a:ln>
              <a:noFill/>
            </a:ln>
            <a:effectLst/>
          </c:spPr>
          <c:cat>
            <c:strRef>
              <c:f>Лист1!$A$2:$A$14</c:f>
              <c:strCache>
                <c:ptCount val="13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  <c:pt idx="6">
                  <c:v>Октябрь</c:v>
                </c:pt>
                <c:pt idx="7">
                  <c:v>Ноябрь</c:v>
                </c:pt>
                <c:pt idx="8">
                  <c:v>Декабрь</c:v>
                </c:pt>
                <c:pt idx="9">
                  <c:v>Январь</c:v>
                </c:pt>
                <c:pt idx="10">
                  <c:v>Февраль</c:v>
                </c:pt>
                <c:pt idx="11">
                  <c:v>Март</c:v>
                </c:pt>
                <c:pt idx="12">
                  <c:v>Апрель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101.9</c:v>
                </c:pt>
                <c:pt idx="1">
                  <c:v>104.4</c:v>
                </c:pt>
                <c:pt idx="2">
                  <c:v>103.4</c:v>
                </c:pt>
                <c:pt idx="3">
                  <c:v>98.8</c:v>
                </c:pt>
                <c:pt idx="4">
                  <c:v>100.5</c:v>
                </c:pt>
                <c:pt idx="5">
                  <c:v>104.8</c:v>
                </c:pt>
                <c:pt idx="6">
                  <c:v>103.3</c:v>
                </c:pt>
                <c:pt idx="7">
                  <c:v>98.1</c:v>
                </c:pt>
                <c:pt idx="8">
                  <c:v>105.4</c:v>
                </c:pt>
                <c:pt idx="9">
                  <c:v>100.1</c:v>
                </c:pt>
                <c:pt idx="10">
                  <c:v>98.7</c:v>
                </c:pt>
                <c:pt idx="11">
                  <c:v>95.8</c:v>
                </c:pt>
                <c:pt idx="12">
                  <c:v>94.8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754816"/>
        <c:axId val="64756352"/>
      </c:area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rgbClr val="36319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127602715778277E-2"/>
                  <c:y val="5.05346641674208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206430692300358E-2"/>
                  <c:y val="-6.1303814924272025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363194"/>
                      </a:solidFill>
                      <a:latin typeface="+mn-lt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692060468706296E-2"/>
                  <c:y val="-4.4280562501876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718946577420131E-2"/>
                  <c:y val="5.0509732474896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1917285229282529E-2"/>
                  <c:y val="-4.0523919412191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6487162064504831E-2"/>
                  <c:y val="5.8210944637702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2328460197392293E-2"/>
                  <c:y val="4.6614758704109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8207654723615409E-2"/>
                  <c:y val="6.5020245606660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2328580141666181E-2"/>
                  <c:y val="5.1024987453728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808458590139133E-2"/>
                  <c:y val="4.638903305781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8152360413352069E-2"/>
                  <c:y val="3.32854180160163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2270892943138842E-2"/>
                  <c:y val="-4.3928569896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363194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  <c:pt idx="6">
                  <c:v>Октябрь</c:v>
                </c:pt>
                <c:pt idx="7">
                  <c:v>Ноябрь</c:v>
                </c:pt>
                <c:pt idx="8">
                  <c:v>Декабрь</c:v>
                </c:pt>
                <c:pt idx="9">
                  <c:v>Январь</c:v>
                </c:pt>
                <c:pt idx="10">
                  <c:v>Февраль</c:v>
                </c:pt>
                <c:pt idx="11">
                  <c:v>Март</c:v>
                </c:pt>
                <c:pt idx="12">
                  <c:v>Апрель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101.9</c:v>
                </c:pt>
                <c:pt idx="1">
                  <c:v>103.6</c:v>
                </c:pt>
                <c:pt idx="2">
                  <c:v>104.2</c:v>
                </c:pt>
                <c:pt idx="3">
                  <c:v>101.6</c:v>
                </c:pt>
                <c:pt idx="4">
                  <c:v>100.3</c:v>
                </c:pt>
                <c:pt idx="5">
                  <c:v>108.8</c:v>
                </c:pt>
                <c:pt idx="6" formatCode="#,##0.0">
                  <c:v>103</c:v>
                </c:pt>
                <c:pt idx="7">
                  <c:v>95.7</c:v>
                </c:pt>
                <c:pt idx="8">
                  <c:v>102.7</c:v>
                </c:pt>
                <c:pt idx="9">
                  <c:v>98.6</c:v>
                </c:pt>
                <c:pt idx="10">
                  <c:v>97.9</c:v>
                </c:pt>
                <c:pt idx="11">
                  <c:v>94.8</c:v>
                </c:pt>
                <c:pt idx="12">
                  <c:v>95.2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rgbClr val="7DBBFC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5824116115652699E-2"/>
                  <c:y val="-3.7783041730827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777531558837794E-2"/>
                  <c:y val="6.7761123288023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939290205770398E-2"/>
                  <c:y val="4.531080437682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288823412642488E-2"/>
                  <c:y val="-5.6602984511253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4300943781519051E-2"/>
                  <c:y val="4.7333220381149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5823996171378776E-2"/>
                  <c:y val="-5.1401643668744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8010454342912283E-2"/>
                  <c:y val="-6.1615595122181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393992950875021E-2"/>
                  <c:y val="-4.4592342699785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538393262490247E-2"/>
                  <c:y val="-4.94794905999476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1025511547335108E-2"/>
                  <c:y val="-3.8436359308046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8685506713580758E-2"/>
                  <c:y val="-5.3914919124806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0454576803617151E-2"/>
                  <c:y val="5.0172484419032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7DBBFC"/>
                    </a:solidFill>
                    <a:latin typeface="+mn-lt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  <c:pt idx="6">
                  <c:v>Октябрь</c:v>
                </c:pt>
                <c:pt idx="7">
                  <c:v>Ноябрь</c:v>
                </c:pt>
                <c:pt idx="8">
                  <c:v>Декабрь</c:v>
                </c:pt>
                <c:pt idx="9">
                  <c:v>Январь</c:v>
                </c:pt>
                <c:pt idx="10">
                  <c:v>Февраль</c:v>
                </c:pt>
                <c:pt idx="11">
                  <c:v>Март</c:v>
                </c:pt>
                <c:pt idx="12">
                  <c:v>Апрель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101.9</c:v>
                </c:pt>
                <c:pt idx="1">
                  <c:v>105.3</c:v>
                </c:pt>
                <c:pt idx="2">
                  <c:v>102.5</c:v>
                </c:pt>
                <c:pt idx="3">
                  <c:v>96</c:v>
                </c:pt>
                <c:pt idx="4">
                  <c:v>100.7</c:v>
                </c:pt>
                <c:pt idx="5">
                  <c:v>100.3</c:v>
                </c:pt>
                <c:pt idx="6">
                  <c:v>103.7</c:v>
                </c:pt>
                <c:pt idx="7">
                  <c:v>100.5</c:v>
                </c:pt>
                <c:pt idx="8">
                  <c:v>108.2</c:v>
                </c:pt>
                <c:pt idx="9">
                  <c:v>101.6</c:v>
                </c:pt>
                <c:pt idx="10">
                  <c:v>99.5</c:v>
                </c:pt>
                <c:pt idx="11">
                  <c:v>96.8</c:v>
                </c:pt>
                <c:pt idx="12">
                  <c:v>94.3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54816"/>
        <c:axId val="64756352"/>
      </c:lineChart>
      <c:catAx>
        <c:axId val="6475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756352"/>
        <c:crosses val="autoZero"/>
        <c:auto val="1"/>
        <c:lblAlgn val="ctr"/>
        <c:lblOffset val="100"/>
        <c:noMultiLvlLbl val="1"/>
      </c:catAx>
      <c:valAx>
        <c:axId val="64756352"/>
        <c:scaling>
          <c:orientation val="minMax"/>
          <c:max val="115"/>
          <c:min val="8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rgbClr val="BFBFB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75481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901466888350914E-2"/>
          <c:y val="4.4674741635692752E-2"/>
          <c:w val="0.98240424581182484"/>
          <c:h val="0.91065035783867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 - апрель 2023 г.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BFBFBF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Молочные продукты</c:v>
                </c:pt>
                <c:pt idx="1">
                  <c:v>Мясо и мясные продукты</c:v>
                </c:pt>
                <c:pt idx="2">
                  <c:v>Табачные изделия</c:v>
                </c:pt>
                <c:pt idx="3">
                  <c:v>Кондитерские изделия</c:v>
                </c:pt>
                <c:pt idx="4">
                  <c:v>Безалкогольные напитки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580</c:v>
                </c:pt>
                <c:pt idx="1">
                  <c:v>567.9</c:v>
                </c:pt>
                <c:pt idx="2">
                  <c:v>352.3</c:v>
                </c:pt>
                <c:pt idx="3">
                  <c:v>364.7</c:v>
                </c:pt>
                <c:pt idx="4">
                  <c:v>277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 - апрель 2024 г.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36319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Молочные продукты</c:v>
                </c:pt>
                <c:pt idx="1">
                  <c:v>Мясо и мясные продукты</c:v>
                </c:pt>
                <c:pt idx="2">
                  <c:v>Табачные изделия</c:v>
                </c:pt>
                <c:pt idx="3">
                  <c:v>Кондитерские изделия</c:v>
                </c:pt>
                <c:pt idx="4">
                  <c:v>Безалкогольные напитки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769.8</c:v>
                </c:pt>
                <c:pt idx="1">
                  <c:v>590.79999999999995</c:v>
                </c:pt>
                <c:pt idx="2">
                  <c:v>606.20000000000005</c:v>
                </c:pt>
                <c:pt idx="3">
                  <c:v>567.70000000000005</c:v>
                </c:pt>
                <c:pt idx="4">
                  <c:v>510.7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23168"/>
        <c:axId val="65624704"/>
      </c:barChart>
      <c:catAx>
        <c:axId val="65623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>
            <a:solidFill>
              <a:srgbClr val="BFBFBF"/>
            </a:solidFill>
          </a:ln>
        </c:spPr>
        <c:crossAx val="65624704"/>
        <c:crosses val="autoZero"/>
        <c:auto val="1"/>
        <c:lblAlgn val="ctr"/>
        <c:lblOffset val="100"/>
        <c:noMultiLvlLbl val="0"/>
      </c:catAx>
      <c:valAx>
        <c:axId val="65624704"/>
        <c:scaling>
          <c:orientation val="minMax"/>
          <c:max val="850"/>
          <c:min val="200"/>
        </c:scaling>
        <c:delete val="1"/>
        <c:axPos val="l"/>
        <c:numFmt formatCode="0.0" sourceLinked="1"/>
        <c:majorTickMark val="out"/>
        <c:minorTickMark val="none"/>
        <c:tickLblPos val="nextTo"/>
        <c:crossAx val="6562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015193176957296E-3"/>
          <c:y val="5.8605389492573282E-2"/>
          <c:w val="0.97895372885021459"/>
          <c:h val="0.916947184140775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 - февраль2023 г.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BFBFB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Бензины автомобильные</c:v>
                </c:pt>
                <c:pt idx="1">
                  <c:v>Мужская, женская и детская одежда</c:v>
                </c:pt>
                <c:pt idx="2">
                  <c:v>Обувь</c:v>
                </c:pt>
                <c:pt idx="3">
                  <c:v>Бытовые электро товары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913.8</c:v>
                </c:pt>
                <c:pt idx="1">
                  <c:v>1095.4000000000001</c:v>
                </c:pt>
                <c:pt idx="2" formatCode="General">
                  <c:v>447</c:v>
                </c:pt>
                <c:pt idx="3" formatCode="General">
                  <c:v>327.39999999999998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 - февраль 2024 г.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363194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Бензины автомобильные</c:v>
                </c:pt>
                <c:pt idx="1">
                  <c:v>Мужская, женская и детская одежда</c:v>
                </c:pt>
                <c:pt idx="2">
                  <c:v>Обувь</c:v>
                </c:pt>
                <c:pt idx="3">
                  <c:v>Бытовые электро товары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1246.5</c:v>
                </c:pt>
                <c:pt idx="1">
                  <c:v>1193</c:v>
                </c:pt>
                <c:pt idx="2">
                  <c:v>490.2</c:v>
                </c:pt>
                <c:pt idx="3">
                  <c:v>377.6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55232"/>
        <c:axId val="65456768"/>
      </c:barChart>
      <c:catAx>
        <c:axId val="65455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>
            <a:solidFill>
              <a:srgbClr val="BFBFBF"/>
            </a:solidFill>
          </a:ln>
        </c:spPr>
        <c:crossAx val="65456768"/>
        <c:crosses val="autoZero"/>
        <c:auto val="1"/>
        <c:lblAlgn val="ctr"/>
        <c:lblOffset val="100"/>
        <c:noMultiLvlLbl val="0"/>
      </c:catAx>
      <c:valAx>
        <c:axId val="65456768"/>
        <c:scaling>
          <c:orientation val="minMax"/>
          <c:max val="1500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6545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23880361472165E-2"/>
          <c:y val="3.7853005696647041E-2"/>
          <c:w val="0.96555223927705569"/>
          <c:h val="0.6353891191440290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63194"/>
            </a:solidFill>
            <a:ln w="762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6.1664135736631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3126316860258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033753507469824E-3"/>
                  <c:y val="-6.8823429204110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28250635722866E-3"/>
                  <c:y val="-1.7339865630254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970183362916287E-17"/>
                  <c:y val="-9.46992193202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6282506357229555E-3"/>
                  <c:y val="-9.46992193202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658129932349988E-3"/>
                  <c:y val="-1.204856705502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4.3126316860257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1940366725832574E-16"/>
                  <c:y val="-6.0287504718209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6282506357228959E-3"/>
                  <c:y val="-7.7538031462313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6282506357228959E-3"/>
                  <c:y val="-9.46992193202651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6282506357227764E-3"/>
                  <c:y val="-1.1186040717821706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1200" b="1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8847519071686879E-3"/>
                  <c:y val="-1.376468584082206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1200" b="1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  <c:pt idx="6">
                  <c:v>Октябрь</c:v>
                </c:pt>
                <c:pt idx="7">
                  <c:v>Ноябрь</c:v>
                </c:pt>
                <c:pt idx="8">
                  <c:v>Декабрь</c:v>
                </c:pt>
                <c:pt idx="9">
                  <c:v>Январь</c:v>
                </c:pt>
                <c:pt idx="10">
                  <c:v>Февраль</c:v>
                </c:pt>
                <c:pt idx="11">
                  <c:v>Март </c:v>
                </c:pt>
                <c:pt idx="12">
                  <c:v>Апрель</c:v>
                </c:pt>
              </c:strCache>
            </c:strRef>
          </c:cat>
          <c:val>
            <c:numRef>
              <c:f>Лист1!$B$2:$B$14</c:f>
              <c:numCache>
                <c:formatCode>#\ ##0.0</c:formatCode>
                <c:ptCount val="13"/>
                <c:pt idx="0">
                  <c:v>3682.2</c:v>
                </c:pt>
                <c:pt idx="1">
                  <c:v>3604.1</c:v>
                </c:pt>
                <c:pt idx="2">
                  <c:v>3571.2</c:v>
                </c:pt>
                <c:pt idx="3">
                  <c:v>3588.1</c:v>
                </c:pt>
                <c:pt idx="4">
                  <c:v>3702.1</c:v>
                </c:pt>
                <c:pt idx="5">
                  <c:v>3678.4</c:v>
                </c:pt>
                <c:pt idx="6">
                  <c:v>3313.2</c:v>
                </c:pt>
                <c:pt idx="7">
                  <c:v>2635.6</c:v>
                </c:pt>
                <c:pt idx="8">
                  <c:v>3399.5</c:v>
                </c:pt>
                <c:pt idx="9">
                  <c:v>5716.6</c:v>
                </c:pt>
                <c:pt idx="10">
                  <c:v>5829.2</c:v>
                </c:pt>
                <c:pt idx="11">
                  <c:v>5792.9</c:v>
                </c:pt>
                <c:pt idx="12">
                  <c:v>5284.1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3"/>
        <c:axId val="63974400"/>
        <c:axId val="63996672"/>
      </c:barChart>
      <c:catAx>
        <c:axId val="63974400"/>
        <c:scaling>
          <c:orientation val="minMax"/>
        </c:scaling>
        <c:delete val="0"/>
        <c:axPos val="b"/>
        <c:numFmt formatCode="[$-419]mmmm;@" sourceLinked="0"/>
        <c:majorTickMark val="none"/>
        <c:minorTickMark val="none"/>
        <c:tickLblPos val="low"/>
        <c:spPr>
          <a:ln w="12700">
            <a:solidFill>
              <a:srgbClr val="BFBFBF"/>
            </a:solidFill>
          </a:ln>
        </c:spPr>
        <c:txPr>
          <a:bodyPr rot="-5400000" vert="horz"/>
          <a:lstStyle/>
          <a:p>
            <a:pPr>
              <a:defRPr sz="1000" b="0" i="0" baseline="0">
                <a:solidFill>
                  <a:srgbClr val="838383"/>
                </a:solidFill>
              </a:defRPr>
            </a:pPr>
            <a:endParaRPr lang="ru-RU"/>
          </a:p>
        </c:txPr>
        <c:crossAx val="63996672"/>
        <c:crosses val="autoZero"/>
        <c:auto val="1"/>
        <c:lblAlgn val="ctr"/>
        <c:lblOffset val="100"/>
        <c:noMultiLvlLbl val="1"/>
      </c:catAx>
      <c:valAx>
        <c:axId val="63996672"/>
        <c:scaling>
          <c:orientation val="minMax"/>
          <c:max val="6800"/>
          <c:min val="2200"/>
        </c:scaling>
        <c:delete val="1"/>
        <c:axPos val="l"/>
        <c:numFmt formatCode="#\ ##0.0" sourceLinked="1"/>
        <c:majorTickMark val="out"/>
        <c:minorTickMark val="none"/>
        <c:tickLblPos val="nextTo"/>
        <c:crossAx val="6397440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76009826748406E-2"/>
          <c:y val="3.4405550802347439E-2"/>
          <c:w val="0.95082399017325159"/>
          <c:h val="0.93110006125534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6319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20.8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33.1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61.2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77.9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144.7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219.1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572.3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6969187826539256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825.4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7DBBFC"/>
                        </a:solidFill>
                      </a:defRPr>
                    </a:pPr>
                    <a:r>
                      <a:rPr lang="en-US" sz="1200" b="1" smtClean="0">
                        <a:solidFill>
                          <a:srgbClr val="7DBBF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7,8</a:t>
                    </a:r>
                    <a:endParaRPr lang="en-US" sz="1200" b="1" dirty="0">
                      <a:solidFill>
                        <a:srgbClr val="7DBBFC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Республика Калмыкия</c:v>
                </c:pt>
                <c:pt idx="1">
                  <c:v>г. Севастополь</c:v>
                </c:pt>
                <c:pt idx="2">
                  <c:v>Астраханская область</c:v>
                </c:pt>
                <c:pt idx="3">
                  <c:v>Республика Адыгея</c:v>
                </c:pt>
                <c:pt idx="4">
                  <c:v>Республика Крым</c:v>
                </c:pt>
                <c:pt idx="5">
                  <c:v>Волгоградская область</c:v>
                </c:pt>
                <c:pt idx="6">
                  <c:v>Ростовская область</c:v>
                </c:pt>
                <c:pt idx="7">
                  <c:v>Краснодарский край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75</c:v>
                </c:pt>
                <c:pt idx="1">
                  <c:v>100</c:v>
                </c:pt>
                <c:pt idx="2">
                  <c:v>175</c:v>
                </c:pt>
                <c:pt idx="3">
                  <c:v>200</c:v>
                </c:pt>
                <c:pt idx="4">
                  <c:v>275</c:v>
                </c:pt>
                <c:pt idx="5">
                  <c:v>300</c:v>
                </c:pt>
                <c:pt idx="6">
                  <c:v>450</c:v>
                </c:pt>
                <c:pt idx="7">
                  <c:v>500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9"/>
        <c:axId val="65974272"/>
        <c:axId val="65975808"/>
      </c:barChart>
      <c:catAx>
        <c:axId val="65974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BFBFBF"/>
            </a:solidFill>
          </a:ln>
        </c:spPr>
        <c:crossAx val="65975808"/>
        <c:crosses val="autoZero"/>
        <c:auto val="1"/>
        <c:lblAlgn val="ctr"/>
        <c:lblOffset val="100"/>
        <c:noMultiLvlLbl val="0"/>
      </c:catAx>
      <c:valAx>
        <c:axId val="65975808"/>
        <c:scaling>
          <c:orientation val="minMax"/>
          <c:max val="650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5974272"/>
        <c:crosses val="autoZero"/>
        <c:crossBetween val="between"/>
        <c:minorUnit val="4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80416212182"/>
          <c:y val="4.7201445831240599E-2"/>
          <c:w val="0.65130291837546905"/>
          <c:h val="0.942842262550284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формирования</c:v>
                </c:pt>
              </c:strCache>
            </c:strRef>
          </c:tx>
          <c:spPr>
            <a:ln w="19050"/>
          </c:spPr>
          <c:dPt>
            <c:idx val="0"/>
            <c:bubble3D val="0"/>
            <c:spPr>
              <a:solidFill>
                <a:srgbClr val="363194"/>
              </a:solidFill>
              <a:ln w="19050"/>
            </c:spPr>
          </c:dPt>
          <c:dPt>
            <c:idx val="1"/>
            <c:bubble3D val="0"/>
            <c:spPr>
              <a:solidFill>
                <a:srgbClr val="7DBBFC"/>
              </a:solidFill>
              <a:ln w="19050"/>
            </c:spPr>
          </c:dPt>
          <c:dPt>
            <c:idx val="2"/>
            <c:bubble3D val="0"/>
            <c:spPr>
              <a:solidFill>
                <a:srgbClr val="FFC32D"/>
              </a:solidFill>
              <a:ln w="19050"/>
            </c:spPr>
          </c:dPt>
          <c:dPt>
            <c:idx val="3"/>
            <c:bubble3D val="0"/>
            <c:spPr>
              <a:solidFill>
                <a:srgbClr val="E3002A"/>
              </a:solidFill>
              <a:ln w="19050"/>
            </c:spPr>
          </c:dPt>
          <c:dLbls>
            <c:dLbl>
              <c:idx val="0"/>
              <c:layout>
                <c:manualLayout>
                  <c:x val="0.21941790225151017"/>
                  <c:y val="-5.6617777777777781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rgbClr val="283583"/>
                        </a:solidFill>
                        <a:latin typeface="Arial" panose="020B0604020202020204" pitchFamily="34" charset="0"/>
                      </a:defRPr>
                    </a:pPr>
                    <a:r>
                      <a:rPr lang="en-US" sz="1400" dirty="0" smtClean="0">
                        <a:solidFill>
                          <a:srgbClr val="363194"/>
                        </a:solidFill>
                      </a:rPr>
                      <a:t>87.2%</a:t>
                    </a:r>
                    <a:endParaRPr lang="en-US" sz="1400" dirty="0">
                      <a:solidFill>
                        <a:srgbClr val="363194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3269125210368718E-2"/>
                  <c:y val="-0.16682314636163176"/>
                </c:manualLayout>
              </c:layout>
              <c:spPr/>
              <c:txPr>
                <a:bodyPr/>
                <a:lstStyle/>
                <a:p>
                  <a:pPr>
                    <a:defRPr sz="1600" b="1" i="0" baseline="0">
                      <a:solidFill>
                        <a:srgbClr val="FFC33E"/>
                      </a:solidFill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703211458569886E-2"/>
                  <c:y val="-0.160995587350649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 i="0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Организации оптовой торговли</c:v>
                </c:pt>
                <c:pt idx="1">
                  <c:v>Организации других видов деятельности</c:v>
                </c:pt>
              </c:strCache>
            </c:strRef>
          </c:cat>
          <c:val>
            <c:numRef>
              <c:f>Лист1!$B$2:$B$3</c:f>
              <c:numCache>
                <c:formatCode>0\,0</c:formatCode>
                <c:ptCount val="2"/>
                <c:pt idx="0">
                  <c:v>87.2</c:v>
                </c:pt>
                <c:pt idx="1">
                  <c:v>12.8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43721405702711E-2"/>
          <c:y val="0"/>
          <c:w val="0.96838658074846862"/>
          <c:h val="0.7946847254319436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36319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109897592169516E-2"/>
                  <c:y val="3.64593722020147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116.4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5050987033739429E-2"/>
                  <c:y val="5.23594764869010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122.9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502352742581087E-2"/>
                  <c:y val="4.01974434117143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110.3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7279761353234596E-2"/>
                  <c:y val="5.41875554028925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110.7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2428496618072691E-2"/>
                  <c:y val="3.77395471353332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117.2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1620663371840975E-2"/>
                  <c:y val="5.98531894495569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119.0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5661945839146517E-2"/>
                  <c:y val="4.81254705069769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124.1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2529213034626456E-2"/>
                  <c:y val="4.82855851758068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112.8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9839279963053033E-2"/>
                  <c:y val="4.29570085927380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112.6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9776759050555441E-2"/>
                  <c:y val="-4.49164953744926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144.4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5787058753078362E-2"/>
                  <c:y val="8.0448588342959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157.8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1592766905521479E-2"/>
                  <c:y val="8.01664697610950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7DBBFC"/>
                        </a:solidFill>
                      </a:rPr>
                      <a:t>120.0</a:t>
                    </a:r>
                    <a:endParaRPr lang="en-US" dirty="0">
                      <a:solidFill>
                        <a:srgbClr val="7DBBFC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4329360827320996E-2"/>
                  <c:y val="-3.58015904558788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36319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130.1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83694939808902E-2"/>
                      <c:h val="8.424555799343405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36319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Лист1!$A$23:$A$35</c:f>
              <c:strCache>
                <c:ptCount val="13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  <c:pt idx="6">
                  <c:v>Октябрь</c:v>
                </c:pt>
                <c:pt idx="7">
                  <c:v>Ноябрь</c:v>
                </c:pt>
                <c:pt idx="8">
                  <c:v>Декабрь</c:v>
                </c:pt>
                <c:pt idx="9">
                  <c:v>Январь</c:v>
                </c:pt>
                <c:pt idx="10">
                  <c:v>Февраль</c:v>
                </c:pt>
                <c:pt idx="11">
                  <c:v>Март</c:v>
                </c:pt>
                <c:pt idx="12">
                  <c:v>Апрель</c:v>
                </c:pt>
              </c:strCache>
            </c:strRef>
          </c:cat>
          <c:val>
            <c:numRef>
              <c:f>Лист1!$B$23:$B$35</c:f>
              <c:numCache>
                <c:formatCode>0\,0</c:formatCode>
                <c:ptCount val="13"/>
                <c:pt idx="0">
                  <c:v>116.4</c:v>
                </c:pt>
                <c:pt idx="1">
                  <c:v>122.9</c:v>
                </c:pt>
                <c:pt idx="2">
                  <c:v>110.3</c:v>
                </c:pt>
                <c:pt idx="3">
                  <c:v>110.7</c:v>
                </c:pt>
                <c:pt idx="4">
                  <c:v>117.2</c:v>
                </c:pt>
                <c:pt idx="5">
                  <c:v>119</c:v>
                </c:pt>
                <c:pt idx="6">
                  <c:v>124.1</c:v>
                </c:pt>
                <c:pt idx="7">
                  <c:v>112.8</c:v>
                </c:pt>
                <c:pt idx="8">
                  <c:v>112.6</c:v>
                </c:pt>
                <c:pt idx="9" formatCode="General">
                  <c:v>144.4</c:v>
                </c:pt>
                <c:pt idx="10">
                  <c:v>157.80000000000001</c:v>
                </c:pt>
                <c:pt idx="11">
                  <c:v>124.5</c:v>
                </c:pt>
                <c:pt idx="12">
                  <c:v>130.1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rgbClr val="8BC2FC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705744867327799E-2"/>
                  <c:y val="-3.84599394088477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127.1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023412797768725E-2"/>
                  <c:y val="-4.3409883158362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580133317059191E-2"/>
                  <c:y val="-4.77423831694983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119.2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05160960413948E-2"/>
                  <c:y val="-4.3868697062551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119.4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5018105957989168E-2"/>
                  <c:y val="-4.81893183965567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127.3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7908769684069289E-2"/>
                  <c:y val="-4.70400563841207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131.9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86334514050161E-2"/>
                  <c:y val="-3.63524641078346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133.6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72614011292056E-2"/>
                  <c:y val="-4.20950620834110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123.4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5271648298209283E-2"/>
                  <c:y val="-5.63408131053485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124.6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3769324593651421E-2"/>
                  <c:y val="3.04789532113756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143.3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4841424077678275E-2"/>
                  <c:y val="-1.92647395822764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159.2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2850876014508407E-2"/>
                  <c:y val="-0.106267882977212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363194"/>
                        </a:solidFill>
                      </a:rPr>
                      <a:t>124.5</a:t>
                    </a:r>
                    <a:endParaRPr lang="en-US" dirty="0">
                      <a:solidFill>
                        <a:srgbClr val="363194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122166440368641E-2"/>
                  <c:y val="4.55492824041650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126.4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8BC2FC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Лист1!$A$23:$A$35</c:f>
              <c:strCache>
                <c:ptCount val="13"/>
                <c:pt idx="0">
                  <c:v>Апрель</c:v>
                </c:pt>
                <c:pt idx="1">
                  <c:v>Май</c:v>
                </c:pt>
                <c:pt idx="2">
                  <c:v>Июнь</c:v>
                </c:pt>
                <c:pt idx="3">
                  <c:v>Июль</c:v>
                </c:pt>
                <c:pt idx="4">
                  <c:v>Август</c:v>
                </c:pt>
                <c:pt idx="5">
                  <c:v>Сентябрь</c:v>
                </c:pt>
                <c:pt idx="6">
                  <c:v>Октябрь</c:v>
                </c:pt>
                <c:pt idx="7">
                  <c:v>Ноябрь</c:v>
                </c:pt>
                <c:pt idx="8">
                  <c:v>Декабрь</c:v>
                </c:pt>
                <c:pt idx="9">
                  <c:v>Январь</c:v>
                </c:pt>
                <c:pt idx="10">
                  <c:v>Февраль</c:v>
                </c:pt>
                <c:pt idx="11">
                  <c:v>Март</c:v>
                </c:pt>
                <c:pt idx="12">
                  <c:v>Апрель</c:v>
                </c:pt>
              </c:strCache>
            </c:strRef>
          </c:cat>
          <c:val>
            <c:numRef>
              <c:f>Лист1!$C$23:$C$35</c:f>
              <c:numCache>
                <c:formatCode>0\,0</c:formatCode>
                <c:ptCount val="13"/>
                <c:pt idx="0">
                  <c:v>127.1</c:v>
                </c:pt>
                <c:pt idx="1">
                  <c:v>130.19999999999999</c:v>
                </c:pt>
                <c:pt idx="2">
                  <c:v>119.2</c:v>
                </c:pt>
                <c:pt idx="3">
                  <c:v>119.4</c:v>
                </c:pt>
                <c:pt idx="4">
                  <c:v>127.3</c:v>
                </c:pt>
                <c:pt idx="5">
                  <c:v>131.9</c:v>
                </c:pt>
                <c:pt idx="6">
                  <c:v>133.6</c:v>
                </c:pt>
                <c:pt idx="7">
                  <c:v>123.4</c:v>
                </c:pt>
                <c:pt idx="8">
                  <c:v>124.6</c:v>
                </c:pt>
                <c:pt idx="9" formatCode="General">
                  <c:v>143.30000000000001</c:v>
                </c:pt>
                <c:pt idx="10">
                  <c:v>159.19999999999999</c:v>
                </c:pt>
                <c:pt idx="11">
                  <c:v>120</c:v>
                </c:pt>
                <c:pt idx="12">
                  <c:v>126.4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46560"/>
        <c:axId val="66948096"/>
      </c:lineChart>
      <c:catAx>
        <c:axId val="6694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6948096"/>
        <c:crosses val="autoZero"/>
        <c:auto val="1"/>
        <c:lblAlgn val="ctr"/>
        <c:lblOffset val="100"/>
        <c:noMultiLvlLbl val="0"/>
      </c:catAx>
      <c:valAx>
        <c:axId val="66948096"/>
        <c:scaling>
          <c:orientation val="minMax"/>
          <c:max val="180"/>
          <c:min val="80"/>
        </c:scaling>
        <c:delete val="1"/>
        <c:axPos val="l"/>
        <c:numFmt formatCode="0\,0" sourceLinked="1"/>
        <c:majorTickMark val="out"/>
        <c:minorTickMark val="none"/>
        <c:tickLblPos val="nextTo"/>
        <c:crossAx val="6694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76009826748406E-2"/>
          <c:y val="3.4405550802347439E-2"/>
          <c:w val="0.95082399017325159"/>
          <c:h val="0.93110006125534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6319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5.6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32.8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46.9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70.5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131.4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223.1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1 152.1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6969187826539256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 b="1" dirty="0" smtClean="0">
                        <a:solidFill>
                          <a:srgbClr val="36319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1 202.8</a:t>
                    </a:r>
                    <a:endParaRPr lang="en-US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7DBBFC"/>
                        </a:solidFill>
                      </a:defRPr>
                    </a:pPr>
                    <a:r>
                      <a:rPr lang="en-US" sz="1200" b="1" smtClean="0">
                        <a:solidFill>
                          <a:srgbClr val="7DBBF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7,8</a:t>
                    </a:r>
                    <a:endParaRPr lang="en-US" sz="1200" b="1" dirty="0">
                      <a:solidFill>
                        <a:srgbClr val="7DBBFC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Республика Калмыкия</c:v>
                </c:pt>
                <c:pt idx="1">
                  <c:v>г. Севастополь</c:v>
                </c:pt>
                <c:pt idx="2">
                  <c:v>Астраханская область</c:v>
                </c:pt>
                <c:pt idx="3">
                  <c:v>Республика Адыгея</c:v>
                </c:pt>
                <c:pt idx="4">
                  <c:v>Республика Крым</c:v>
                </c:pt>
                <c:pt idx="5">
                  <c:v>Волгоградская область</c:v>
                </c:pt>
                <c:pt idx="6">
                  <c:v>Ростовская область</c:v>
                </c:pt>
                <c:pt idx="7">
                  <c:v>Краснодарский край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75</c:v>
                </c:pt>
                <c:pt idx="1">
                  <c:v>100</c:v>
                </c:pt>
                <c:pt idx="2">
                  <c:v>175</c:v>
                </c:pt>
                <c:pt idx="3">
                  <c:v>200</c:v>
                </c:pt>
                <c:pt idx="4">
                  <c:v>275</c:v>
                </c:pt>
                <c:pt idx="5">
                  <c:v>300</c:v>
                </c:pt>
                <c:pt idx="6">
                  <c:v>450</c:v>
                </c:pt>
                <c:pt idx="7">
                  <c:v>500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9"/>
        <c:axId val="64009344"/>
        <c:axId val="65195008"/>
      </c:barChart>
      <c:catAx>
        <c:axId val="64009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BFBFBF"/>
            </a:solidFill>
          </a:ln>
        </c:spPr>
        <c:crossAx val="65195008"/>
        <c:crosses val="autoZero"/>
        <c:auto val="1"/>
        <c:lblAlgn val="ctr"/>
        <c:lblOffset val="100"/>
        <c:noMultiLvlLbl val="0"/>
      </c:catAx>
      <c:valAx>
        <c:axId val="6519500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4009344"/>
        <c:crosses val="autoZero"/>
        <c:crossBetween val="between"/>
        <c:minorUnit val="4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0.39915</cdr:x>
      <cdr:y>0.12773</cdr:y>
    </cdr:from>
    <cdr:to>
      <cdr:x>0.51154</cdr:x>
      <cdr:y>0.21406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47510" y="413846"/>
          <a:ext cx="914400" cy="279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53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9554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80AE9EF-1B71-41CA-8AEC-8F3DAE1A740A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1049555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1049556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9557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9558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DABF0E1-7962-402B-8488-C2708AAB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14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3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984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98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>
                <a:solidFill>
                  <a:prstClr val="black"/>
                </a:solidFill>
              </a:r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0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7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9008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9009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990F1-6771-42C2-AEA1-526981A71BE8}" type="slidenum">
              <a:rPr lang="ru-RU" smtClean="0">
                <a:solidFill>
                  <a:prstClr val="black"/>
                </a:solidFill>
              </a:r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Дата 3"/>
          <p:cNvSpPr txBox="1"/>
          <p:nvPr userDrawn="1"/>
        </p:nvSpPr>
        <p:spPr>
          <a:xfrm>
            <a:off x="923517" y="5834925"/>
            <a:ext cx="9747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1048657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925438" y="3267945"/>
            <a:ext cx="6611568" cy="365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048658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914725" y="2829798"/>
            <a:ext cx="6611568" cy="56659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8659" name="Дата 24"/>
          <p:cNvSpPr>
            <a:spLocks noGrp="1"/>
          </p:cNvSpPr>
          <p:nvPr>
            <p:ph type="dt" sz="half" idx="10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/>
          <a:lstStyle/>
          <a:p>
            <a:fld id="{66066E51-5F4A-43E2-A6C2-84789929AB13}" type="datetimeFigureOut">
              <a:rPr lang="ru-RU" smtClean="0"/>
              <a:t>01.07.2024</a:t>
            </a:fld>
            <a:endParaRPr lang="ru-RU" dirty="0"/>
          </a:p>
        </p:txBody>
      </p:sp>
      <p:sp>
        <p:nvSpPr>
          <p:cNvPr id="1048660" name="Нижний колонтитул 25"/>
          <p:cNvSpPr>
            <a:spLocks noGrp="1"/>
          </p:cNvSpPr>
          <p:nvPr>
            <p:ph type="ftr" sz="quarter" idx="11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14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16" name="Рисунок 11"/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517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951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1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61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6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63" name="Рисунок 11"/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464" name="Рисунок 11"/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465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946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6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6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06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0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08" name="Рисунок 11"/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509" name="Рисунок 11"/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510" name="Рисунок 11"/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511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12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0" name="Объект 5"/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885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8852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8853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885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0" name="Текст 3"/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21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22" name="Рисунок 16"/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52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24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2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2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6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7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71" name="Диаграмма 11"/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49472" name="Текст 13"/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73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74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7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44" name="Текст 2"/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5" name="Объект 3"/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6" name="Текст 4"/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7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48" name="Объект 3"/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50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51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5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98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9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00" name="Рисунок 11"/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501" name="Текст 13"/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02" name="Текст 13"/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03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04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0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3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4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41" name="Рисунок 11"/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442" name="Текст 13"/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43" name="Текст 13"/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44" name="Текст 13"/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45" name="Рисунок 11"/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446" name="Текст 13"/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47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48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4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3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8825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882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882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Заголовок 1"/>
          <p:cNvSpPr txBox="1"/>
          <p:nvPr userDrawn="1"/>
        </p:nvSpPr>
        <p:spPr>
          <a:xfrm>
            <a:off x="2890077" y="705115"/>
            <a:ext cx="3205923" cy="59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1048744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8" name="Прямоугольник: скругленные углы 14"/>
          <p:cNvSpPr/>
          <p:nvPr userDrawn="1"/>
        </p:nvSpPr>
        <p:spPr>
          <a:xfrm>
            <a:off x="8209723" y="1253330"/>
            <a:ext cx="3526184" cy="4690269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49" name="Объект 2"/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50" name="Объект 3"/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51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5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53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54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5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6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1049257" name="Прямоугольник: скругленные углы 2"/>
          <p:cNvSpPr/>
          <p:nvPr userDrawn="1"/>
        </p:nvSpPr>
        <p:spPr>
          <a:xfrm>
            <a:off x="983967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58" name="Прямоугольник: скругленные углы 3"/>
          <p:cNvSpPr/>
          <p:nvPr userDrawn="1"/>
        </p:nvSpPr>
        <p:spPr>
          <a:xfrm>
            <a:off x="6406498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59" name="Текст 28"/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60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61" name="Текст 28"/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62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6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64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6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04926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3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14" name="Прямоугольник: скругленные углы 19"/>
          <p:cNvSpPr/>
          <p:nvPr userDrawn="1"/>
        </p:nvSpPr>
        <p:spPr>
          <a:xfrm>
            <a:off x="749501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315" name="Прямоугольник: скругленные углы 21"/>
          <p:cNvSpPr/>
          <p:nvPr userDrawn="1"/>
        </p:nvSpPr>
        <p:spPr>
          <a:xfrm>
            <a:off x="4539973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316" name="Прямоугольник: скругленные углы 23"/>
          <p:cNvSpPr/>
          <p:nvPr userDrawn="1"/>
        </p:nvSpPr>
        <p:spPr>
          <a:xfrm>
            <a:off x="8330445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317" name="Текст 28"/>
          <p:cNvSpPr>
            <a:spLocks noGrp="1"/>
          </p:cNvSpPr>
          <p:nvPr>
            <p:ph type="body" sz="quarter" idx="14"/>
          </p:nvPr>
        </p:nvSpPr>
        <p:spPr>
          <a:xfrm>
            <a:off x="1137473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18" name="Текст 28"/>
          <p:cNvSpPr>
            <a:spLocks noGrp="1"/>
          </p:cNvSpPr>
          <p:nvPr>
            <p:ph type="body" sz="quarter" idx="15"/>
          </p:nvPr>
        </p:nvSpPr>
        <p:spPr>
          <a:xfrm>
            <a:off x="4927945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19" name="Текст 28"/>
          <p:cNvSpPr>
            <a:spLocks noGrp="1"/>
          </p:cNvSpPr>
          <p:nvPr>
            <p:ph type="body" sz="quarter" idx="16"/>
          </p:nvPr>
        </p:nvSpPr>
        <p:spPr>
          <a:xfrm>
            <a:off x="8728357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20" name="Текст 28"/>
          <p:cNvSpPr>
            <a:spLocks noGrp="1"/>
          </p:cNvSpPr>
          <p:nvPr>
            <p:ph type="body" sz="quarter" idx="17" hasCustomPrompt="1"/>
          </p:nvPr>
        </p:nvSpPr>
        <p:spPr>
          <a:xfrm>
            <a:off x="1137472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21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22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2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24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25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2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22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23" name="Прямоугольник: скругленные углы 19"/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24" name="Прямоугольник: скругленные углы 21"/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25" name="Прямоугольник: скругленные углы 23"/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26" name="Текст 28"/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27" name="Текст 28"/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28" name="Текст 28"/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29" name="Текст 28"/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0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1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33" name="Прямоугольник: скругленные углы 1"/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9234" name="Текст 28"/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35" name="Текст 28"/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37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3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6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0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08" name="Рисунок 11"/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309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10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11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1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8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7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80" name="Рисунок 11"/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281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9282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8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7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2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29" name="Рисунок 11"/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330" name="Рисунок 11"/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331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49332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33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3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4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8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86" name="Рисунок 11"/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287" name="Рисунок 11"/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288" name="Рисунок 11"/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289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90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9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3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44" name="Объект 5"/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4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4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47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4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27" name="Прямоугольник: скругленные углы 3"/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2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143863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1049429" name="Текст 2"/>
          <p:cNvSpPr>
            <a:spLocks noGrp="1"/>
          </p:cNvSpPr>
          <p:nvPr>
            <p:ph type="body" idx="1"/>
          </p:nvPr>
        </p:nvSpPr>
        <p:spPr>
          <a:xfrm>
            <a:off x="146360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59" name="Группа 12"/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049430" name="object 4"/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431" name="object 6"/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9432" name="object 5"/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2" name="Текст 3"/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93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94" name="Рисунок 16"/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29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9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97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9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0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01" name="Диаграмма 11"/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49302" name="Текст 13"/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03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04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0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9" name="Текст 2"/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40" name="Объект 3"/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41" name="Текст 4"/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42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43" name="Объект 3"/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4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45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46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4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5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33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337" name="Рисунок 11"/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338" name="Текст 13"/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39" name="Текст 13"/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340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341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34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7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926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269" name="Рисунок 11"/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270" name="Текст 13"/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71" name="Текст 13"/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72" name="Текст 13"/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73" name="Рисунок 11"/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49274" name="Текст 13"/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275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9276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27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4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282A2E"/>
              </a:solidFill>
            </a:endParaRPr>
          </a:p>
        </p:txBody>
      </p:sp>
      <p:sp>
        <p:nvSpPr>
          <p:cNvPr id="104895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8956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b="1">
                <a:solidFill>
                  <a:srgbClr val="7DBBFC"/>
                </a:solidFill>
              </a:rPr>
              <a:t>‹#›</a:t>
            </a:fld>
            <a:endParaRPr b="1" dirty="0">
              <a:solidFill>
                <a:srgbClr val="7DBBFC"/>
              </a:solidFill>
            </a:endParaRPr>
          </a:p>
        </p:txBody>
      </p:sp>
      <p:sp>
        <p:nvSpPr>
          <p:cNvPr id="1048957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895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Группа 12"/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049433" name="object 4"/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434" name="object 6"/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9435" name="Прямоугольник: скругленные углы 1"/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36" name="object 5"/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3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358836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049438" name="Текст 2"/>
          <p:cNvSpPr>
            <a:spLocks noGrp="1"/>
          </p:cNvSpPr>
          <p:nvPr>
            <p:ph type="body" idx="1"/>
          </p:nvPr>
        </p:nvSpPr>
        <p:spPr>
          <a:xfrm>
            <a:off x="203934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76" name="Прямоугольник: скругленные углы 14"/>
          <p:cNvSpPr/>
          <p:nvPr userDrawn="1"/>
        </p:nvSpPr>
        <p:spPr>
          <a:xfrm>
            <a:off x="8209723" y="1253330"/>
            <a:ext cx="3526184" cy="4690269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77" name="Объект 2"/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78" name="Объект 3"/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79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8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81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82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8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50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1049451" name="Прямоугольник: скругленные углы 2"/>
          <p:cNvSpPr/>
          <p:nvPr userDrawn="1"/>
        </p:nvSpPr>
        <p:spPr>
          <a:xfrm>
            <a:off x="983967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52" name="Прямоугольник: скругленные углы 3"/>
          <p:cNvSpPr/>
          <p:nvPr userDrawn="1"/>
        </p:nvSpPr>
        <p:spPr>
          <a:xfrm>
            <a:off x="6406498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53" name="Текст 28"/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54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55" name="Текст 28"/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56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5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58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5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049460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84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485" name="Прямоугольник: скругленные углы 19"/>
          <p:cNvSpPr/>
          <p:nvPr userDrawn="1"/>
        </p:nvSpPr>
        <p:spPr>
          <a:xfrm>
            <a:off x="749501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86" name="Прямоугольник: скругленные углы 21"/>
          <p:cNvSpPr/>
          <p:nvPr userDrawn="1"/>
        </p:nvSpPr>
        <p:spPr>
          <a:xfrm>
            <a:off x="4539973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87" name="Прямоугольник: скругленные углы 23"/>
          <p:cNvSpPr/>
          <p:nvPr userDrawn="1"/>
        </p:nvSpPr>
        <p:spPr>
          <a:xfrm>
            <a:off x="8330445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488" name="Текст 28"/>
          <p:cNvSpPr>
            <a:spLocks noGrp="1"/>
          </p:cNvSpPr>
          <p:nvPr>
            <p:ph type="body" sz="quarter" idx="14"/>
          </p:nvPr>
        </p:nvSpPr>
        <p:spPr>
          <a:xfrm>
            <a:off x="1137473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89" name="Текст 28"/>
          <p:cNvSpPr>
            <a:spLocks noGrp="1"/>
          </p:cNvSpPr>
          <p:nvPr>
            <p:ph type="body" sz="quarter" idx="15"/>
          </p:nvPr>
        </p:nvSpPr>
        <p:spPr>
          <a:xfrm>
            <a:off x="4927945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90" name="Текст 28"/>
          <p:cNvSpPr>
            <a:spLocks noGrp="1"/>
          </p:cNvSpPr>
          <p:nvPr>
            <p:ph type="body" sz="quarter" idx="16"/>
          </p:nvPr>
        </p:nvSpPr>
        <p:spPr>
          <a:xfrm>
            <a:off x="8728357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491" name="Текст 28"/>
          <p:cNvSpPr>
            <a:spLocks noGrp="1"/>
          </p:cNvSpPr>
          <p:nvPr>
            <p:ph type="body" sz="quarter" idx="17" hasCustomPrompt="1"/>
          </p:nvPr>
        </p:nvSpPr>
        <p:spPr>
          <a:xfrm>
            <a:off x="1137472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92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93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9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495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49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49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7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528" name="Прямоугольник: скругленные углы 19"/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529" name="Прямоугольник: скругленные углы 21"/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530" name="Прямоугольник: скругленные углы 23"/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531" name="Текст 28"/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32" name="Текст 28"/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33" name="Текст 28"/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34" name="Текст 28"/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35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36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3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538" name="Прямоугольник: скругленные углы 1"/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539" name="Текст 28"/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540" name="Текст 28"/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41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542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54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6" name="object 13"/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07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49078" name="Рисунок 11"/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049079" name="Текст 14"/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49080" name="Номер слайда 4"/>
          <p:cNvSpPr txBox="1"/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49081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</a:lvl2pPr>
            <a:lvl3pPr marL="914400" indent="0">
              <a:buNone/>
            </a:lvl3pPr>
            <a:lvl4pPr marL="1371600" indent="0">
              <a:buNone/>
            </a:lvl4pPr>
            <a:lvl5pPr marL="1828800" indent="0">
              <a:buNone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4908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9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2120" y="0"/>
            <a:ext cx="12179880" cy="6858000"/>
          </a:xfrm>
          <a:prstGeom prst="rect">
            <a:avLst/>
          </a:prstGeom>
        </p:spPr>
      </p:pic>
      <p:sp>
        <p:nvSpPr>
          <p:cNvPr id="1048576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577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8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8578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79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8580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81" name="TextBox 7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82" name="Овал 8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83" name="TextBox 9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84" name="Овал 10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85" name="TextBox 11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586" name="TextBox 12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9" name="Группа 13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8587" name="Овал 14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88" name="TextBox 15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89" name="Овал 16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0" name="TextBox 17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1" name="Овал 18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2" name="TextBox 19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3" name="Овал 20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4" name="TextBox 21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5" name="Овал 22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6" name="TextBox 23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7" name="Овал 24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598" name="TextBox 25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599" name="Овал 26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0" name="TextBox 27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01" name="Овал 28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2" name="TextBox 29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03" name="Овал 30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4" name="TextBox 31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05" name="TextBox 32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20" name="Группа 33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8606" name="Овал 34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7" name="TextBox 35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08" name="Овал 36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09" name="TextBox 37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0" name="Овал 38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1" name="TextBox 39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2" name="Овал 40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3" name="TextBox 41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4" name="Овал 42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5" name="TextBox 43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6" name="Овал 44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7" name="TextBox 45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18" name="Овал 46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19" name="TextBox 47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0" name="Овал 48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1" name="TextBox 49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2" name="Овал 50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3" name="TextBox 51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4" name="Овал 52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5" name="TextBox 53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6" name="Овал 54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7" name="TextBox 55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28" name="Овал 56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29" name="TextBox 57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30" name="TextBox 58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21" name="Группа 59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8631" name="Овал 60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32" name="TextBox 61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33" name="Овал 62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34" name="TextBox 63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35" name="Овал 64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36" name="TextBox 65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37" name="Овал 66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38" name="TextBox 67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39" name="Овал 68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0" name="TextBox 69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41" name="TextBox 70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22" name="Группа 71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8642" name="Овал 72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3" name="TextBox 73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44" name="Овал 74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5" name="TextBox 75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46" name="Овал 76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7" name="TextBox 77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48" name="Овал 78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49" name="TextBox 79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50" name="Овал 80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51" name="TextBox 81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52" name="Овал 82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53" name="TextBox 83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54" name="Дата 89"/>
          <p:cNvSpPr>
            <a:spLocks noGrp="1"/>
          </p:cNvSpPr>
          <p:nvPr>
            <p:ph type="dt" sz="half" idx="2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66066E51-5F4A-43E2-A6C2-84789929AB13}" type="datetimeFigureOut">
              <a:rPr lang="ru-RU" smtClean="0"/>
              <a:t>01.07.2024</a:t>
            </a:fld>
            <a:endParaRPr lang="ru-RU" dirty="0"/>
          </a:p>
        </p:txBody>
      </p:sp>
      <p:sp>
        <p:nvSpPr>
          <p:cNvPr id="1048655" name="Нижний колонтитул 90"/>
          <p:cNvSpPr>
            <a:spLocks noGrp="1"/>
          </p:cNvSpPr>
          <p:nvPr>
            <p:ph type="ftr" sz="quarter" idx="3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2097153" name="Рисунок 84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>
          <a:xfrm>
            <a:off x="745419" y="560286"/>
            <a:ext cx="2760137" cy="11125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666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29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8667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68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8669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0" name="TextBox 7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71" name="Овал 8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2" name="TextBox 9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73" name="Овал 10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4" name="TextBox 11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75" name="TextBox 12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30" name="Группа 13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8676" name="Овал 14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7" name="TextBox 15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78" name="Овал 16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79" name="TextBox 17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0" name="Овал 18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1" name="TextBox 19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2" name="Овал 20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3" name="TextBox 21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4" name="Овал 22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5" name="TextBox 23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6" name="Овал 24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7" name="TextBox 25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88" name="Овал 26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89" name="TextBox 27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90" name="Овал 28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91" name="TextBox 29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92" name="Овал 30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93" name="TextBox 31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694" name="TextBox 32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1" name="Группа 33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8695" name="Овал 34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96" name="TextBox 35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97" name="Овал 36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698" name="TextBox 37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699" name="Овал 38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0" name="TextBox 39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1" name="Овал 40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2" name="TextBox 41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3" name="Овал 42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4" name="TextBox 43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5" name="Овал 44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6" name="TextBox 45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7" name="Овал 46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08" name="TextBox 47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09" name="Овал 48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0" name="TextBox 49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11" name="Овал 50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2" name="TextBox 51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13" name="Овал 52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4" name="TextBox 53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15" name="Овал 54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6" name="TextBox 55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17" name="Овал 56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18" name="TextBox 57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19" name="TextBox 58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32" name="Группа 59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8720" name="Овал 60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1" name="TextBox 61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22" name="Овал 62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3" name="TextBox 63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24" name="Овал 64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5" name="TextBox 65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26" name="Овал 66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7" name="TextBox 67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28" name="Овал 68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29" name="TextBox 69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30" name="TextBox 70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33" name="Группа 71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8731" name="Овал 72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32" name="TextBox 73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33" name="Овал 74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34" name="TextBox 75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35" name="Овал 76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36" name="TextBox 77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37" name="Овал 78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38" name="TextBox 79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39" name="Овал 80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40" name="TextBox 81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41" name="Овал 82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42" name="TextBox 83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9" name="Прямоугольник 7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350" name="TextBox 8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51" name="Группа 9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9351" name="Овал 10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52" name="TextBox 11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9353" name="Овал 12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54" name="TextBox 13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55" name="Овал 14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56" name="TextBox 15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57" name="Овал 16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58" name="TextBox 17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359" name="TextBox 18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52" name="Группа 19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9360" name="Овал 20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1" name="TextBox 21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62" name="Овал 22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3" name="TextBox 23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64" name="Овал 24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5" name="TextBox 25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66" name="Овал 26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7" name="TextBox 27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68" name="Овал 28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69" name="TextBox 29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70" name="Овал 30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71" name="TextBox 31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72" name="Овал 32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73" name="TextBox 33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74" name="Овал 34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75" name="TextBox 35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76" name="Овал 36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77" name="TextBox 37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378" name="TextBox 38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53" name="Группа 39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9379" name="Овал 40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0" name="TextBox 41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1" name="Овал 42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2" name="TextBox 43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3" name="Овал 44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4" name="TextBox 45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5" name="Овал 46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6" name="TextBox 47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7" name="Овал 48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88" name="TextBox 49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89" name="Овал 50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0" name="TextBox 51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1" name="Овал 52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2" name="TextBox 53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3" name="Овал 54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4" name="TextBox 55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5" name="Овал 56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6" name="TextBox 57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7" name="Овал 58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398" name="TextBox 59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399" name="Овал 60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0" name="TextBox 61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01" name="Овал 62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2" name="TextBox 63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403" name="TextBox 64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54" name="Группа 65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9404" name="Овал 66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5" name="TextBox 67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06" name="Овал 68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7" name="TextBox 69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08" name="Овал 70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09" name="TextBox 71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10" name="Овал 72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11" name="TextBox 73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12" name="Овал 74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13" name="TextBox 75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414" name="TextBox 76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55" name="Группа 77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9415" name="Овал 78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16" name="TextBox 79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17" name="Овал 80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18" name="TextBox 81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19" name="Овал 82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20" name="TextBox 83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21" name="Овал 84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22" name="TextBox 85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23" name="Овал 86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24" name="TextBox 87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425" name="Овал 88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426" name="TextBox 89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2097156" name="Рисунок 9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>
          <a:xfrm>
            <a:off x="10226766" y="347864"/>
            <a:ext cx="1667648" cy="4579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746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38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8747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48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8749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0" name="TextBox 8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51" name="Овал 9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2" name="TextBox 10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53" name="Овал 11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4" name="TextBox 12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55" name="TextBox 13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39" name="Группа 14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8756" name="Овал 15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7" name="TextBox 16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58" name="Овал 17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59" name="TextBox 18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0" name="Овал 19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1" name="TextBox 20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2" name="Овал 21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3" name="TextBox 22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4" name="Овал 23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5" name="TextBox 24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6" name="Овал 25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7" name="TextBox 26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68" name="Овал 27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69" name="TextBox 28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70" name="Овал 29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71" name="TextBox 30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72" name="Овал 31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73" name="TextBox 32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74" name="TextBox 33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40" name="Группа 34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8775" name="Овал 35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76" name="TextBox 36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77" name="Овал 37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78" name="TextBox 38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79" name="Овал 39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0" name="TextBox 40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1" name="Овал 41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2" name="TextBox 42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3" name="Овал 43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4" name="TextBox 44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5" name="Овал 45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6" name="TextBox 46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7" name="Овал 47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88" name="TextBox 48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89" name="Овал 49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0" name="TextBox 50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91" name="Овал 51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2" name="TextBox 52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93" name="Овал 53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4" name="TextBox 54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95" name="Овал 55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6" name="TextBox 56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797" name="Овал 57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798" name="TextBox 58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799" name="TextBox 59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41" name="Группа 60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8800" name="Овал 61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1" name="TextBox 62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02" name="Овал 63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3" name="TextBox 64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04" name="Овал 65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5" name="TextBox 66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06" name="Овал 67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7" name="TextBox 68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08" name="Овал 69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09" name="TextBox 70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810" name="TextBox 71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42" name="Группа 72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8811" name="Овал 73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12" name="TextBox 74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13" name="Овал 75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14" name="TextBox 76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15" name="Овал 77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16" name="TextBox 78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17" name="Овал 79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18" name="TextBox 80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19" name="Овал 81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20" name="TextBox 82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21" name="Овал 83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8822" name="TextBox 84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2097154" name="Рисунок 85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>
          <a:xfrm>
            <a:off x="10226766" y="347864"/>
            <a:ext cx="1667648" cy="457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4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145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29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9146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47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9148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49" name="TextBox 7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50" name="Овал 8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51" name="TextBox 9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52" name="Овал 10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53" name="TextBox 11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154" name="TextBox 12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30" name="Группа 13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9155" name="Овал 14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56" name="TextBox 15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57" name="Овал 16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58" name="TextBox 17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59" name="Овал 18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0" name="TextBox 19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1" name="Овал 20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2" name="TextBox 21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3" name="Овал 22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4" name="TextBox 23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5" name="Овал 24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6" name="TextBox 25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7" name="Овал 26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68" name="TextBox 27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69" name="Овал 28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0" name="TextBox 29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71" name="Овал 30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2" name="TextBox 31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173" name="TextBox 32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131" name="Группа 33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9174" name="Овал 34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5" name="TextBox 35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76" name="Овал 36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7" name="TextBox 37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78" name="Овал 38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79" name="TextBox 39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0" name="Овал 40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1" name="TextBox 41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2" name="Овал 42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3" name="TextBox 43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4" name="Овал 44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5" name="TextBox 45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6" name="Овал 46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7" name="TextBox 47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88" name="Овал 48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89" name="TextBox 49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90" name="Овал 50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91" name="TextBox 51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92" name="Овал 52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93" name="TextBox 53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94" name="Овал 54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95" name="TextBox 55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196" name="Овал 56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197" name="TextBox 57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198" name="TextBox 58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132" name="Группа 59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9199" name="Овал 60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0" name="TextBox 61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01" name="Овал 62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2" name="TextBox 63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03" name="Овал 64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4" name="TextBox 65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05" name="Овал 66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6" name="TextBox 67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07" name="Овал 68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08" name="TextBox 69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9209" name="TextBox 70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133" name="Группа 71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9210" name="Овал 72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1" name="TextBox 73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12" name="Овал 74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3" name="TextBox 75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14" name="Овал 76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5" name="TextBox 77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16" name="Овал 78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7" name="TextBox 79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18" name="Овал 80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19" name="TextBox 81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9220" name="Овал 82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221" name="TextBox 83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6" name="Прямоугольник 1"/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48877" name="TextBox 2"/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67" name="Группа 3"/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048878" name="Овал 4"/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79" name="TextBox 5"/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048880" name="Овал 6"/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81" name="TextBox 8"/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82" name="Овал 9"/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83" name="TextBox 10"/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84" name="Овал 11"/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85" name="TextBox 12"/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886" name="TextBox 13"/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68" name="Группа 14"/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048887" name="Овал 15"/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88" name="TextBox 16"/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89" name="Овал 17"/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0" name="TextBox 18"/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1" name="Овал 19"/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2" name="TextBox 20"/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3" name="Овал 21"/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4" name="TextBox 22"/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5" name="Овал 23"/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6" name="TextBox 24"/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7" name="Овал 25"/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898" name="TextBox 26"/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899" name="Овал 27"/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0" name="TextBox 28"/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01" name="Овал 29"/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2" name="TextBox 30"/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03" name="Овал 31"/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4" name="TextBox 32"/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905" name="TextBox 33"/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69" name="Группа 34"/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1048906" name="Овал 35"/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7" name="TextBox 36"/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08" name="Овал 37"/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09" name="TextBox 38"/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0" name="Овал 39"/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1" name="TextBox 40"/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2" name="Овал 41"/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3" name="TextBox 42"/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4" name="Овал 43"/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5" name="TextBox 44"/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6" name="Овал 45"/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7" name="TextBox 46"/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18" name="Овал 47"/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19" name="TextBox 48"/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0" name="Овал 49"/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1" name="TextBox 50"/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2" name="Овал 51"/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3" name="TextBox 52"/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4" name="Овал 53"/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5" name="TextBox 54"/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6" name="Овал 55"/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7" name="TextBox 56"/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28" name="Овал 57"/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29" name="TextBox 58"/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930" name="TextBox 59"/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70" name="Группа 60"/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1048931" name="Овал 61"/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32" name="TextBox 62"/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33" name="Овал 63"/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34" name="TextBox 64"/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35" name="Овал 65"/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36" name="TextBox 66"/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37" name="Овал 67"/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38" name="TextBox 68"/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39" name="Овал 69"/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0" name="TextBox 70"/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048941" name="TextBox 71"/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1" name="Группа 72"/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1048942" name="Овал 73"/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3" name="TextBox 74"/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44" name="Овал 75"/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5" name="TextBox 76"/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46" name="Овал 77"/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7" name="TextBox 78"/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48" name="Овал 79"/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49" name="TextBox 80"/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50" name="Овал 81"/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51" name="TextBox 82"/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48952" name="Овал 83"/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953" name="TextBox 84"/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2097155" name="Рисунок 85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>
          <a:xfrm>
            <a:off x="10226766" y="347864"/>
            <a:ext cx="1667648" cy="457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Заголовок 2"/>
          <p:cNvSpPr>
            <a:spLocks noGrp="1"/>
          </p:cNvSpPr>
          <p:nvPr>
            <p:ph type="title"/>
          </p:nvPr>
        </p:nvSpPr>
        <p:spPr>
          <a:xfrm>
            <a:off x="914725" y="2609812"/>
            <a:ext cx="6562400" cy="879750"/>
          </a:xfrm>
        </p:spPr>
        <p:txBody>
          <a:bodyPr/>
          <a:lstStyle/>
          <a:p>
            <a:r>
              <a:rPr lang="ru-RU" dirty="0"/>
              <a:t>РОЗНИЧНАЯ И ОПТОВАЯ ТОРГОВЛЯ</a:t>
            </a:r>
          </a:p>
        </p:txBody>
      </p:sp>
      <p:sp>
        <p:nvSpPr>
          <p:cNvPr id="1048662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14.06.2024</a:t>
            </a:r>
            <a:endParaRPr lang="ru-RU" dirty="0"/>
          </a:p>
        </p:txBody>
      </p:sp>
      <p:sp>
        <p:nvSpPr>
          <p:cNvPr id="1048663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г. Севастополь</a:t>
            </a:r>
          </a:p>
        </p:txBody>
      </p:sp>
      <p:sp>
        <p:nvSpPr>
          <p:cNvPr id="1048664" name="Подзаголовок 1"/>
          <p:cNvSpPr txBox="1"/>
          <p:nvPr/>
        </p:nvSpPr>
        <p:spPr>
          <a:xfrm>
            <a:off x="914400" y="3361244"/>
            <a:ext cx="6611568" cy="3651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dirty="0"/>
              <a:t>за </a:t>
            </a:r>
            <a:r>
              <a:rPr lang="ru-RU" dirty="0" smtClean="0"/>
              <a:t>январь – апрель 2024 </a:t>
            </a:r>
            <a:r>
              <a:rPr lang="ru-RU" dirty="0"/>
              <a:t>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5">
            <a:extLst>
              <a:ext uri="{FF2B5EF4-FFF2-40B4-BE49-F238E27FC236}">
                <a16:creationId xmlns="" xmlns:a16="http://schemas.microsoft.com/office/drawing/2014/main" id="{E07BB28D-85BF-25C8-81DD-FA1E9F9A65AF}"/>
              </a:ext>
            </a:extLst>
          </p:cNvPr>
          <p:cNvSpPr/>
          <p:nvPr/>
        </p:nvSpPr>
        <p:spPr>
          <a:xfrm>
            <a:off x="846000" y="2252980"/>
            <a:ext cx="2376000" cy="2447925"/>
          </a:xfrm>
          <a:prstGeom prst="roundRect">
            <a:avLst>
              <a:gd name="adj" fmla="val 4096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065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ДИНАМИКА ОБОРОТА ОПТОВОЙ ТОРГОВЛИ</a:t>
            </a:r>
          </a:p>
        </p:txBody>
      </p:sp>
      <p:sp>
        <p:nvSpPr>
          <p:cNvPr id="1049066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к</a:t>
            </a:r>
            <a:r>
              <a:rPr lang="en-US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соответствующему месяцу предыдущего года</a:t>
            </a:r>
          </a:p>
        </p:txBody>
      </p:sp>
      <p:grpSp>
        <p:nvGrpSpPr>
          <p:cNvPr id="110" name="Группа 1"/>
          <p:cNvGrpSpPr/>
          <p:nvPr/>
        </p:nvGrpSpPr>
        <p:grpSpPr>
          <a:xfrm>
            <a:off x="957600" y="2960786"/>
            <a:ext cx="2207873" cy="1712940"/>
            <a:chOff x="804580" y="2664099"/>
            <a:chExt cx="2207873" cy="1712940"/>
          </a:xfrm>
        </p:grpSpPr>
        <p:sp>
          <p:nvSpPr>
            <p:cNvPr id="1049068" name="Прямоугольник 27"/>
            <p:cNvSpPr/>
            <p:nvPr/>
          </p:nvSpPr>
          <p:spPr>
            <a:xfrm>
              <a:off x="805460" y="3530108"/>
              <a:ext cx="195981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Организации оптовой </a:t>
              </a:r>
              <a:b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торговли</a:t>
              </a:r>
            </a:p>
          </p:txBody>
        </p:sp>
        <p:sp>
          <p:nvSpPr>
            <p:cNvPr id="1049069" name="Прямоугольник 28"/>
            <p:cNvSpPr/>
            <p:nvPr/>
          </p:nvSpPr>
          <p:spPr>
            <a:xfrm>
              <a:off x="804580" y="2664099"/>
              <a:ext cx="22078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Организации всех </a:t>
              </a:r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видов деятельности</a:t>
              </a:r>
              <a:endPara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70" name="Прямоугольник 29"/>
            <p:cNvSpPr/>
            <p:nvPr/>
          </p:nvSpPr>
          <p:spPr>
            <a:xfrm>
              <a:off x="804580" y="3035136"/>
              <a:ext cx="172609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46AA98"/>
                  </a:solidFill>
                  <a:latin typeface="+mj-lt"/>
                  <a:cs typeface="Arial" panose="020B0604020202020204" pitchFamily="34" charset="0"/>
                </a:rPr>
                <a:t>130.1</a:t>
              </a:r>
              <a:endParaRPr lang="ru-RU" sz="2400" b="1" dirty="0">
                <a:solidFill>
                  <a:srgbClr val="46AA98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049071" name="Прямоугольник 30"/>
            <p:cNvSpPr/>
            <p:nvPr/>
          </p:nvSpPr>
          <p:spPr>
            <a:xfrm>
              <a:off x="804580" y="3915374"/>
              <a:ext cx="172609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46AA98"/>
                  </a:solidFill>
                  <a:latin typeface="+mj-lt"/>
                  <a:cs typeface="Arial" panose="020B0604020202020204" pitchFamily="34" charset="0"/>
                </a:rPr>
                <a:t>126.4</a:t>
              </a:r>
              <a:endParaRPr lang="ru-RU" sz="2400" b="1" dirty="0">
                <a:solidFill>
                  <a:srgbClr val="46AA98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589925" y="5986992"/>
            <a:ext cx="6168628" cy="166712"/>
            <a:chOff x="3903436" y="5436556"/>
            <a:chExt cx="6168628" cy="166712"/>
          </a:xfrm>
        </p:grpSpPr>
        <p:sp>
          <p:nvSpPr>
            <p:cNvPr id="1049072" name="object 29"/>
            <p:cNvSpPr txBox="1"/>
            <p:nvPr/>
          </p:nvSpPr>
          <p:spPr>
            <a:xfrm>
              <a:off x="4198966" y="5436556"/>
              <a:ext cx="281604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r>
                <a:rPr lang="ru-RU" sz="1000" dirty="0">
                  <a:solidFill>
                    <a:srgbClr val="282A2E"/>
                  </a:solidFill>
                  <a:cs typeface="Arial" panose="020B0604020202020204" pitchFamily="34" charset="0"/>
                </a:rPr>
                <a:t>Организации всех видов деятельности</a:t>
              </a:r>
            </a:p>
          </p:txBody>
        </p:sp>
        <p:sp>
          <p:nvSpPr>
            <p:cNvPr id="1049073" name="object 42"/>
            <p:cNvSpPr/>
            <p:nvPr/>
          </p:nvSpPr>
          <p:spPr>
            <a:xfrm>
              <a:off x="3903436" y="5528335"/>
              <a:ext cx="241300" cy="0"/>
            </a:xfrm>
            <a:custGeom>
              <a:avLst/>
              <a:gdLst/>
              <a:ahLst/>
              <a:cxnLst/>
              <a:rect l="l" t="t" r="r" b="b"/>
              <a:pathLst>
                <a:path w="241300">
                  <a:moveTo>
                    <a:pt x="0" y="0"/>
                  </a:moveTo>
                  <a:lnTo>
                    <a:pt x="241300" y="0"/>
                  </a:lnTo>
                </a:path>
              </a:pathLst>
            </a:custGeom>
            <a:ln w="25400">
              <a:solidFill>
                <a:srgbClr val="36319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074" name="object 29"/>
            <p:cNvSpPr txBox="1"/>
            <p:nvPr/>
          </p:nvSpPr>
          <p:spPr>
            <a:xfrm>
              <a:off x="7256024" y="5436556"/>
              <a:ext cx="281604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r>
                <a:rPr lang="ru-RU" sz="1000" dirty="0">
                  <a:solidFill>
                    <a:srgbClr val="282A2E"/>
                  </a:solidFill>
                  <a:cs typeface="Arial" panose="020B0604020202020204" pitchFamily="34" charset="0"/>
                </a:rPr>
                <a:t>Организации оптовой торговли</a:t>
              </a:r>
            </a:p>
          </p:txBody>
        </p:sp>
        <p:sp>
          <p:nvSpPr>
            <p:cNvPr id="1049075" name="object 42"/>
            <p:cNvSpPr/>
            <p:nvPr/>
          </p:nvSpPr>
          <p:spPr>
            <a:xfrm>
              <a:off x="6960494" y="5528335"/>
              <a:ext cx="241300" cy="0"/>
            </a:xfrm>
            <a:custGeom>
              <a:avLst/>
              <a:gdLst/>
              <a:ahLst/>
              <a:cxnLst/>
              <a:rect l="l" t="t" r="r" b="b"/>
              <a:pathLst>
                <a:path w="241300">
                  <a:moveTo>
                    <a:pt x="0" y="0"/>
                  </a:moveTo>
                  <a:lnTo>
                    <a:pt x="241300" y="0"/>
                  </a:lnTo>
                </a:path>
              </a:pathLst>
            </a:custGeom>
            <a:ln w="25400">
              <a:solidFill>
                <a:srgbClr val="7DB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41F0708-2AB6-C869-566F-4BA799D12F30}"/>
              </a:ext>
            </a:extLst>
          </p:cNvPr>
          <p:cNvSpPr/>
          <p:nvPr/>
        </p:nvSpPr>
        <p:spPr>
          <a:xfrm>
            <a:off x="958480" y="2409489"/>
            <a:ext cx="32347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апрель 2024 г. 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 апрелю 2023 г.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440430" y="1314940"/>
            <a:ext cx="8299463" cy="4112272"/>
            <a:chOff x="3779672" y="1314940"/>
            <a:chExt cx="7972525" cy="4112272"/>
          </a:xfrm>
        </p:grpSpPr>
        <p:graphicFrame>
          <p:nvGraphicFramePr>
            <p:cNvPr id="35" name="Диаграмма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40995885"/>
                </p:ext>
              </p:extLst>
            </p:nvPr>
          </p:nvGraphicFramePr>
          <p:xfrm>
            <a:off x="3779672" y="1314940"/>
            <a:ext cx="7972525" cy="40408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48" name="Прямая соединительная линия 47">
              <a:extLst>
                <a:ext uri="{FF2B5EF4-FFF2-40B4-BE49-F238E27FC236}">
                  <a16:creationId xmlns="" xmlns:a16="http://schemas.microsoft.com/office/drawing/2014/main" id="{9F94187B-ED5D-8F38-5A21-3EF6A53EC79D}"/>
                </a:ext>
              </a:extLst>
            </p:cNvPr>
            <p:cNvCxnSpPr>
              <a:cxnSpLocks/>
            </p:cNvCxnSpPr>
            <p:nvPr/>
          </p:nvCxnSpPr>
          <p:spPr>
            <a:xfrm>
              <a:off x="9290331" y="4597200"/>
              <a:ext cx="0" cy="756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="" xmlns:a16="http://schemas.microsoft.com/office/drawing/2014/main" id="{9F94187B-ED5D-8F38-5A21-3EF6A53EC79D}"/>
                </a:ext>
              </a:extLst>
            </p:cNvPr>
            <p:cNvCxnSpPr>
              <a:cxnSpLocks/>
            </p:cNvCxnSpPr>
            <p:nvPr/>
          </p:nvCxnSpPr>
          <p:spPr>
            <a:xfrm>
              <a:off x="3920393" y="4598616"/>
              <a:ext cx="0" cy="756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>
              <a:extLst>
                <a:ext uri="{FF2B5EF4-FFF2-40B4-BE49-F238E27FC236}">
                  <a16:creationId xmlns="" xmlns:a16="http://schemas.microsoft.com/office/drawing/2014/main" id="{9F94187B-ED5D-8F38-5A21-3EF6A53EC79D}"/>
                </a:ext>
              </a:extLst>
            </p:cNvPr>
            <p:cNvCxnSpPr>
              <a:cxnSpLocks/>
            </p:cNvCxnSpPr>
            <p:nvPr/>
          </p:nvCxnSpPr>
          <p:spPr>
            <a:xfrm>
              <a:off x="11630662" y="4597200"/>
              <a:ext cx="0" cy="756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>
              <a:extLst>
                <a:ext uri="{FF2B5EF4-FFF2-40B4-BE49-F238E27FC236}">
                  <a16:creationId xmlns="" xmlns:a16="http://schemas.microsoft.com/office/drawing/2014/main" id="{9D3C8341-7B41-840D-C0B3-2C8B699E0228}"/>
                </a:ext>
              </a:extLst>
            </p:cNvPr>
            <p:cNvGrpSpPr/>
            <p:nvPr/>
          </p:nvGrpSpPr>
          <p:grpSpPr>
            <a:xfrm>
              <a:off x="6200550" y="5229718"/>
              <a:ext cx="5545800" cy="197494"/>
              <a:chOff x="6856170" y="4467869"/>
              <a:chExt cx="5545800" cy="197494"/>
            </a:xfrm>
          </p:grpSpPr>
          <p:sp>
            <p:nvSpPr>
              <p:cNvPr id="52" name="object 29">
                <a:extLst>
                  <a:ext uri="{FF2B5EF4-FFF2-40B4-BE49-F238E27FC236}">
                    <a16:creationId xmlns="" xmlns:a16="http://schemas.microsoft.com/office/drawing/2014/main" id="{2368C5D6-F8B2-F9C5-0B65-6704C600C09C}"/>
                  </a:ext>
                </a:extLst>
              </p:cNvPr>
              <p:cNvSpPr txBox="1"/>
              <p:nvPr/>
            </p:nvSpPr>
            <p:spPr>
              <a:xfrm>
                <a:off x="6856170" y="4467869"/>
                <a:ext cx="2005966" cy="19749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20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202</a:t>
                </a:r>
                <a:r>
                  <a:rPr lang="ru-RU" sz="120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3</a:t>
                </a:r>
                <a:endParaRPr lang="ru-RU" sz="1200" dirty="0"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3" name="object 29">
                <a:extLst>
                  <a:ext uri="{FF2B5EF4-FFF2-40B4-BE49-F238E27FC236}">
                    <a16:creationId xmlns="" xmlns:a16="http://schemas.microsoft.com/office/drawing/2014/main" id="{50A26379-BFCC-50D3-125F-9C5AB1DD37D8}"/>
                  </a:ext>
                </a:extLst>
              </p:cNvPr>
              <p:cNvSpPr txBox="1"/>
              <p:nvPr/>
            </p:nvSpPr>
            <p:spPr>
              <a:xfrm>
                <a:off x="10396004" y="4467873"/>
                <a:ext cx="2005966" cy="19749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20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202</a:t>
                </a:r>
                <a:r>
                  <a:rPr lang="ru-RU" sz="1200" dirty="0" smtClean="0">
                    <a:solidFill>
                      <a:schemeClr val="tx2"/>
                    </a:solidFill>
                    <a:latin typeface="Arial"/>
                    <a:cs typeface="Arial"/>
                  </a:rPr>
                  <a:t>4</a:t>
                </a:r>
                <a:endParaRPr lang="ru-RU" sz="1200" dirty="0">
                  <a:solidFill>
                    <a:schemeClr val="tx2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668696" y="5878011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3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ОБОРОТ ОПТОВОЙ ТОРГОВЛИ ПО ПОЛНОМУ КРУГУ </a:t>
            </a:r>
            <a:br>
              <a:rPr lang="ru-RU" sz="2400" dirty="0"/>
            </a:br>
            <a:r>
              <a:rPr lang="ru-RU" sz="2400" dirty="0"/>
              <a:t>ПО ЮЖНОМУ ФЕДЕРАЛЬНОМУ ОКРУГУ</a:t>
            </a:r>
            <a:endParaRPr lang="ru-RU" dirty="0"/>
          </a:p>
        </p:txBody>
      </p:sp>
      <p:sp>
        <p:nvSpPr>
          <p:cNvPr id="1049084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нварь – апрель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9432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21116"/>
              </p:ext>
            </p:extLst>
          </p:nvPr>
        </p:nvGraphicFramePr>
        <p:xfrm>
          <a:off x="5767200" y="1504800"/>
          <a:ext cx="6213648" cy="42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73376" y="5250077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892106" y="1815988"/>
            <a:ext cx="2061619" cy="3652828"/>
            <a:chOff x="5473778" y="2113447"/>
            <a:chExt cx="2061619" cy="3652828"/>
          </a:xfrm>
        </p:grpSpPr>
        <p:grpSp>
          <p:nvGrpSpPr>
            <p:cNvPr id="32" name="Группа 10"/>
            <p:cNvGrpSpPr/>
            <p:nvPr/>
          </p:nvGrpSpPr>
          <p:grpSpPr>
            <a:xfrm>
              <a:off x="5473778" y="2113447"/>
              <a:ext cx="2060993" cy="3652828"/>
              <a:chOff x="909281" y="2071555"/>
              <a:chExt cx="1729470" cy="3850861"/>
            </a:xfrm>
          </p:grpSpPr>
          <p:sp>
            <p:nvSpPr>
              <p:cNvPr id="34" name="object 25"/>
              <p:cNvSpPr txBox="1"/>
              <p:nvPr/>
            </p:nvSpPr>
            <p:spPr>
              <a:xfrm>
                <a:off x="1245174" y="4164478"/>
                <a:ext cx="1392745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Адыгея</a:t>
                </a:r>
              </a:p>
            </p:txBody>
          </p:sp>
          <p:sp>
            <p:nvSpPr>
              <p:cNvPr id="35" name="object 27"/>
              <p:cNvSpPr txBox="1"/>
              <p:nvPr/>
            </p:nvSpPr>
            <p:spPr>
              <a:xfrm>
                <a:off x="1086802" y="5745989"/>
                <a:ext cx="1551918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Калмыкия</a:t>
                </a:r>
              </a:p>
            </p:txBody>
          </p:sp>
          <p:sp>
            <p:nvSpPr>
              <p:cNvPr id="36" name="object 29"/>
              <p:cNvSpPr txBox="1"/>
              <p:nvPr/>
            </p:nvSpPr>
            <p:spPr>
              <a:xfrm>
                <a:off x="909281" y="4686243"/>
                <a:ext cx="1728964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Астраханская область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" name="object 31"/>
              <p:cNvSpPr txBox="1"/>
              <p:nvPr/>
            </p:nvSpPr>
            <p:spPr>
              <a:xfrm>
                <a:off x="1257876" y="2071555"/>
                <a:ext cx="1380875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Краснодарский край</a:t>
                </a:r>
              </a:p>
            </p:txBody>
          </p:sp>
          <p:sp>
            <p:nvSpPr>
              <p:cNvPr id="38" name="object 33"/>
              <p:cNvSpPr txBox="1"/>
              <p:nvPr/>
            </p:nvSpPr>
            <p:spPr>
              <a:xfrm>
                <a:off x="1082009" y="3650747"/>
                <a:ext cx="1556672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Крым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9" name="object 39"/>
              <p:cNvSpPr txBox="1"/>
              <p:nvPr/>
            </p:nvSpPr>
            <p:spPr>
              <a:xfrm>
                <a:off x="1575180" y="5221649"/>
                <a:ext cx="1063237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г. Севастополь</a:t>
                </a:r>
              </a:p>
            </p:txBody>
          </p:sp>
          <p:sp>
            <p:nvSpPr>
              <p:cNvPr id="40" name="object 35"/>
              <p:cNvSpPr txBox="1"/>
              <p:nvPr/>
            </p:nvSpPr>
            <p:spPr>
              <a:xfrm>
                <a:off x="1082602" y="3122113"/>
                <a:ext cx="1551681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 err="1">
                    <a:solidFill>
                      <a:srgbClr val="838383"/>
                    </a:solidFill>
                    <a:cs typeface="Arial" panose="020B0604020202020204" pitchFamily="34" charset="0"/>
                  </a:rPr>
                  <a:t>Волгоградская</a:t>
                </a: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 </a:t>
                </a: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о</a:t>
                </a:r>
                <a:r>
                  <a:rPr sz="1000" dirty="0" err="1">
                    <a:solidFill>
                      <a:srgbClr val="838383"/>
                    </a:solidFill>
                    <a:cs typeface="Arial" panose="020B0604020202020204" pitchFamily="34" charset="0"/>
                  </a:rPr>
                  <a:t>бласть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" name="object 37"/>
            <p:cNvSpPr txBox="1"/>
            <p:nvPr/>
          </p:nvSpPr>
          <p:spPr>
            <a:xfrm>
              <a:off x="6143622" y="2613913"/>
              <a:ext cx="139177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sz="1000" dirty="0">
                  <a:solidFill>
                    <a:srgbClr val="838383"/>
                  </a:solidFill>
                  <a:cs typeface="Arial" panose="020B0604020202020204" pitchFamily="34" charset="0"/>
                </a:rPr>
                <a:t>Ростовская область</a:t>
              </a:r>
            </a:p>
          </p:txBody>
        </p:sp>
      </p:grp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697456" y="5893087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822648" y="5264620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846000" y="2258533"/>
            <a:ext cx="3101902" cy="2964662"/>
            <a:chOff x="670142" y="1978462"/>
            <a:chExt cx="3101902" cy="2964662"/>
          </a:xfrm>
        </p:grpSpPr>
        <p:sp>
          <p:nvSpPr>
            <p:cNvPr id="60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670142" y="1978462"/>
              <a:ext cx="2916000" cy="2662764"/>
            </a:xfrm>
            <a:prstGeom prst="roundRect">
              <a:avLst>
                <a:gd name="adj" fmla="val 3812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46"/>
            <p:cNvSpPr txBox="1"/>
            <p:nvPr/>
          </p:nvSpPr>
          <p:spPr>
            <a:xfrm>
              <a:off x="783038" y="2596663"/>
              <a:ext cx="2631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Российская </a:t>
              </a: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Федерация</a:t>
              </a:r>
            </a:p>
          </p:txBody>
        </p:sp>
        <p:sp>
          <p:nvSpPr>
            <p:cNvPr id="62" name="TextBox 47"/>
            <p:cNvSpPr txBox="1"/>
            <p:nvPr/>
          </p:nvSpPr>
          <p:spPr>
            <a:xfrm>
              <a:off x="780276" y="2779293"/>
              <a:ext cx="1913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111.8%</a:t>
              </a:r>
              <a:r>
                <a:rPr lang="ru-RU" sz="2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</p:txBody>
        </p:sp>
        <p:sp>
          <p:nvSpPr>
            <p:cNvPr id="63" name="TextBox 48"/>
            <p:cNvSpPr txBox="1"/>
            <p:nvPr/>
          </p:nvSpPr>
          <p:spPr>
            <a:xfrm>
              <a:off x="783038" y="3255295"/>
              <a:ext cx="2926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Южный федеральный округ</a:t>
              </a:r>
            </a:p>
          </p:txBody>
        </p:sp>
        <p:sp>
          <p:nvSpPr>
            <p:cNvPr id="64" name="TextBox 49"/>
            <p:cNvSpPr txBox="1"/>
            <p:nvPr/>
          </p:nvSpPr>
          <p:spPr>
            <a:xfrm>
              <a:off x="780276" y="3461748"/>
              <a:ext cx="1784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113.1%</a:t>
              </a:r>
              <a:r>
                <a:rPr lang="ru-RU" sz="2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</a:p>
            <a:p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50"/>
            <p:cNvSpPr txBox="1"/>
            <p:nvPr/>
          </p:nvSpPr>
          <p:spPr>
            <a:xfrm>
              <a:off x="783038" y="2132714"/>
              <a:ext cx="2989006" cy="45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Индекс физического объема</a:t>
              </a: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к январю – апрелю 2023 г.</a:t>
              </a:r>
              <a:endParaRPr lang="ru-RU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51"/>
            <p:cNvSpPr txBox="1"/>
            <p:nvPr/>
          </p:nvSpPr>
          <p:spPr>
            <a:xfrm>
              <a:off x="783038" y="3917788"/>
              <a:ext cx="2926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Севастополь</a:t>
              </a:r>
            </a:p>
          </p:txBody>
        </p:sp>
        <p:sp>
          <p:nvSpPr>
            <p:cNvPr id="67" name="TextBox 52"/>
            <p:cNvSpPr txBox="1"/>
            <p:nvPr/>
          </p:nvSpPr>
          <p:spPr>
            <a:xfrm>
              <a:off x="781742" y="4112127"/>
              <a:ext cx="1784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136.9%</a:t>
              </a:r>
              <a:r>
                <a:rPr lang="ru-RU" sz="2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</a:p>
            <a:p>
              <a:r>
                <a:rPr lang="ru-RU" sz="2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5617298" y="1370697"/>
            <a:ext cx="8787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838383"/>
                </a:solidFill>
              </a:rPr>
              <a:t>м</a:t>
            </a:r>
            <a:r>
              <a:rPr lang="ru-RU" sz="900" dirty="0" smtClean="0">
                <a:solidFill>
                  <a:srgbClr val="838383"/>
                </a:solidFill>
              </a:rPr>
              <a:t>лрд рублей</a:t>
            </a:r>
            <a:endParaRPr lang="ru-RU" sz="900" dirty="0">
              <a:solidFill>
                <a:srgbClr val="8383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1" name="Заголовок 6"/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51683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СТРУКТУРА ОБОРОТА </a:t>
            </a:r>
            <a:r>
              <a:rPr lang="ru-RU" sz="2400" dirty="0"/>
              <a:t>ОПТОВОЙ ТОРГОВЛИ </a:t>
            </a:r>
            <a:br>
              <a:rPr lang="ru-RU" sz="2400" dirty="0"/>
            </a:br>
            <a:r>
              <a:rPr lang="ru-RU" sz="2400" dirty="0"/>
              <a:t>ПО ЮЖНОМУ ФЕДЕРАЛЬНОМУ ОКРУГУ*</a:t>
            </a:r>
            <a:endParaRPr lang="ru-RU" dirty="0"/>
          </a:p>
        </p:txBody>
      </p:sp>
      <p:grpSp>
        <p:nvGrpSpPr>
          <p:cNvPr id="119" name="Группа 2"/>
          <p:cNvGrpSpPr/>
          <p:nvPr/>
        </p:nvGrpSpPr>
        <p:grpSpPr>
          <a:xfrm>
            <a:off x="9612000" y="2474703"/>
            <a:ext cx="2855314" cy="478103"/>
            <a:chOff x="7297805" y="5296719"/>
            <a:chExt cx="2855314" cy="478103"/>
          </a:xfrm>
        </p:grpSpPr>
        <p:sp>
          <p:nvSpPr>
            <p:cNvPr id="1049119" name="object 38"/>
            <p:cNvSpPr txBox="1"/>
            <p:nvPr/>
          </p:nvSpPr>
          <p:spPr>
            <a:xfrm>
              <a:off x="7578605" y="5608110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Ростовская область</a:t>
              </a:r>
            </a:p>
          </p:txBody>
        </p:sp>
        <p:sp>
          <p:nvSpPr>
            <p:cNvPr id="1049120" name="Овал 25"/>
            <p:cNvSpPr/>
            <p:nvPr/>
          </p:nvSpPr>
          <p:spPr>
            <a:xfrm>
              <a:off x="7297805" y="5296719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42"/>
          <p:cNvGrpSpPr/>
          <p:nvPr/>
        </p:nvGrpSpPr>
        <p:grpSpPr>
          <a:xfrm>
            <a:off x="9610144" y="2474169"/>
            <a:ext cx="2858632" cy="481072"/>
            <a:chOff x="7288512" y="4921167"/>
            <a:chExt cx="2858632" cy="481072"/>
          </a:xfrm>
        </p:grpSpPr>
        <p:sp>
          <p:nvSpPr>
            <p:cNvPr id="1049121" name="object 38"/>
            <p:cNvSpPr txBox="1"/>
            <p:nvPr/>
          </p:nvSpPr>
          <p:spPr>
            <a:xfrm>
              <a:off x="7572630" y="4921167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Краснодарский край</a:t>
              </a:r>
            </a:p>
          </p:txBody>
        </p:sp>
        <p:sp>
          <p:nvSpPr>
            <p:cNvPr id="1049122" name="Овал 44"/>
            <p:cNvSpPr/>
            <p:nvPr/>
          </p:nvSpPr>
          <p:spPr>
            <a:xfrm>
              <a:off x="7288512" y="5226393"/>
              <a:ext cx="175846" cy="175846"/>
            </a:xfrm>
            <a:prstGeom prst="ellipse">
              <a:avLst/>
            </a:prstGeom>
            <a:solidFill>
              <a:srgbClr val="346F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45"/>
          <p:cNvGrpSpPr/>
          <p:nvPr/>
        </p:nvGrpSpPr>
        <p:grpSpPr>
          <a:xfrm>
            <a:off x="9612000" y="3081077"/>
            <a:ext cx="2856776" cy="178856"/>
            <a:chOff x="7290368" y="5237741"/>
            <a:chExt cx="2856776" cy="178856"/>
          </a:xfrm>
        </p:grpSpPr>
        <p:sp>
          <p:nvSpPr>
            <p:cNvPr id="1049123" name="object 38"/>
            <p:cNvSpPr txBox="1"/>
            <p:nvPr/>
          </p:nvSpPr>
          <p:spPr>
            <a:xfrm>
              <a:off x="7572630" y="5237741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Волгоградская область</a:t>
              </a:r>
            </a:p>
          </p:txBody>
        </p:sp>
        <p:sp>
          <p:nvSpPr>
            <p:cNvPr id="1049124" name="Овал 47"/>
            <p:cNvSpPr/>
            <p:nvPr/>
          </p:nvSpPr>
          <p:spPr>
            <a:xfrm>
              <a:off x="7290368" y="5240751"/>
              <a:ext cx="175846" cy="175846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48"/>
          <p:cNvGrpSpPr/>
          <p:nvPr/>
        </p:nvGrpSpPr>
        <p:grpSpPr>
          <a:xfrm>
            <a:off x="9613462" y="3587085"/>
            <a:ext cx="2853852" cy="175846"/>
            <a:chOff x="7288512" y="5199755"/>
            <a:chExt cx="2853852" cy="175846"/>
          </a:xfrm>
        </p:grpSpPr>
        <p:sp>
          <p:nvSpPr>
            <p:cNvPr id="1049125" name="object 38"/>
            <p:cNvSpPr txBox="1"/>
            <p:nvPr/>
          </p:nvSpPr>
          <p:spPr>
            <a:xfrm>
              <a:off x="7567850" y="5205470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 Крым</a:t>
              </a:r>
            </a:p>
          </p:txBody>
        </p:sp>
        <p:sp>
          <p:nvSpPr>
            <p:cNvPr id="1049126" name="Овал 50"/>
            <p:cNvSpPr/>
            <p:nvPr/>
          </p:nvSpPr>
          <p:spPr>
            <a:xfrm>
              <a:off x="7288512" y="5199755"/>
              <a:ext cx="175846" cy="175846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51"/>
          <p:cNvGrpSpPr/>
          <p:nvPr/>
        </p:nvGrpSpPr>
        <p:grpSpPr>
          <a:xfrm>
            <a:off x="9612000" y="3891777"/>
            <a:ext cx="2855314" cy="175846"/>
            <a:chOff x="7294198" y="5405762"/>
            <a:chExt cx="2855314" cy="175846"/>
          </a:xfrm>
        </p:grpSpPr>
        <p:sp>
          <p:nvSpPr>
            <p:cNvPr id="1049127" name="object 38"/>
            <p:cNvSpPr txBox="1"/>
            <p:nvPr/>
          </p:nvSpPr>
          <p:spPr>
            <a:xfrm>
              <a:off x="7574998" y="5410927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 Адыгея</a:t>
              </a:r>
            </a:p>
          </p:txBody>
        </p:sp>
        <p:sp>
          <p:nvSpPr>
            <p:cNvPr id="1049128" name="Овал 53"/>
            <p:cNvSpPr/>
            <p:nvPr/>
          </p:nvSpPr>
          <p:spPr>
            <a:xfrm>
              <a:off x="7294198" y="5405762"/>
              <a:ext cx="175846" cy="175846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54"/>
          <p:cNvGrpSpPr/>
          <p:nvPr/>
        </p:nvGrpSpPr>
        <p:grpSpPr>
          <a:xfrm>
            <a:off x="9612000" y="4191737"/>
            <a:ext cx="2855314" cy="180578"/>
            <a:chOff x="7297913" y="5352604"/>
            <a:chExt cx="2855314" cy="180578"/>
          </a:xfrm>
        </p:grpSpPr>
        <p:sp>
          <p:nvSpPr>
            <p:cNvPr id="1049129" name="object 38"/>
            <p:cNvSpPr txBox="1"/>
            <p:nvPr/>
          </p:nvSpPr>
          <p:spPr>
            <a:xfrm>
              <a:off x="7578713" y="5352604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Астраханская область</a:t>
              </a:r>
            </a:p>
          </p:txBody>
        </p:sp>
        <p:sp>
          <p:nvSpPr>
            <p:cNvPr id="1049130" name="Овал 56"/>
            <p:cNvSpPr/>
            <p:nvPr/>
          </p:nvSpPr>
          <p:spPr>
            <a:xfrm>
              <a:off x="7297913" y="5357336"/>
              <a:ext cx="175846" cy="175846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5" name="Группа 57"/>
          <p:cNvGrpSpPr/>
          <p:nvPr/>
        </p:nvGrpSpPr>
        <p:grpSpPr>
          <a:xfrm>
            <a:off x="9610036" y="4495168"/>
            <a:ext cx="2858632" cy="181839"/>
            <a:chOff x="7288512" y="5291763"/>
            <a:chExt cx="2858632" cy="181839"/>
          </a:xfrm>
        </p:grpSpPr>
        <p:sp>
          <p:nvSpPr>
            <p:cNvPr id="1049131" name="object 38"/>
            <p:cNvSpPr txBox="1"/>
            <p:nvPr/>
          </p:nvSpPr>
          <p:spPr>
            <a:xfrm>
              <a:off x="7572630" y="5291763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Севастополь</a:t>
              </a:r>
            </a:p>
          </p:txBody>
        </p:sp>
        <p:sp>
          <p:nvSpPr>
            <p:cNvPr id="1049132" name="Овал 59"/>
            <p:cNvSpPr/>
            <p:nvPr/>
          </p:nvSpPr>
          <p:spPr>
            <a:xfrm>
              <a:off x="7288512" y="5297756"/>
              <a:ext cx="175846" cy="175846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60"/>
          <p:cNvGrpSpPr/>
          <p:nvPr/>
        </p:nvGrpSpPr>
        <p:grpSpPr>
          <a:xfrm>
            <a:off x="9612000" y="4805853"/>
            <a:ext cx="2855314" cy="175846"/>
            <a:chOff x="7294190" y="5282783"/>
            <a:chExt cx="2855314" cy="175846"/>
          </a:xfrm>
        </p:grpSpPr>
        <p:sp>
          <p:nvSpPr>
            <p:cNvPr id="1049133" name="object 38"/>
            <p:cNvSpPr txBox="1"/>
            <p:nvPr/>
          </p:nvSpPr>
          <p:spPr>
            <a:xfrm>
              <a:off x="7574990" y="5290130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Республика Калмыкия</a:t>
              </a:r>
            </a:p>
          </p:txBody>
        </p:sp>
        <p:sp>
          <p:nvSpPr>
            <p:cNvPr id="1049134" name="Овал 62"/>
            <p:cNvSpPr/>
            <p:nvPr/>
          </p:nvSpPr>
          <p:spPr>
            <a:xfrm>
              <a:off x="7294190" y="5282783"/>
              <a:ext cx="175846" cy="175846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9135" name="object 7"/>
          <p:cNvSpPr txBox="1"/>
          <p:nvPr/>
        </p:nvSpPr>
        <p:spPr>
          <a:xfrm>
            <a:off x="702000" y="6145599"/>
            <a:ext cx="58131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dirty="0">
                <a:solidFill>
                  <a:srgbClr val="838383"/>
                </a:solidFill>
                <a:latin typeface="Arial"/>
                <a:cs typeface="Arial"/>
              </a:rPr>
              <a:t>*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 индивидуальные предприниматели с основным видом деятельности</a:t>
            </a:r>
            <a:r>
              <a:rPr lang="en-US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«Оптовая торговля»</a:t>
            </a:r>
            <a:r>
              <a:rPr lang="ru-RU" sz="900" dirty="0">
                <a:solidFill>
                  <a:srgbClr val="838383"/>
                </a:solidFill>
                <a:latin typeface="Arial"/>
                <a:cs typeface="Arial"/>
              </a:rPr>
              <a:t>.</a:t>
            </a:r>
            <a:endParaRPr sz="900" dirty="0">
              <a:solidFill>
                <a:srgbClr val="838383"/>
              </a:solidFill>
              <a:latin typeface="Arial"/>
              <a:cs typeface="Arial"/>
            </a:endParaRPr>
          </a:p>
        </p:txBody>
      </p:sp>
      <p:sp>
        <p:nvSpPr>
          <p:cNvPr id="62" name="Овал 61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73376" y="5250077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53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017190" y="2037199"/>
            <a:ext cx="5111089" cy="3224586"/>
            <a:chOff x="4715691" y="2037199"/>
            <a:chExt cx="5111089" cy="3224586"/>
          </a:xfrm>
        </p:grpSpPr>
        <p:graphicFrame>
          <p:nvGraphicFramePr>
            <p:cNvPr id="54" name="Диаграмма 53"/>
            <p:cNvGraphicFramePr/>
            <p:nvPr>
              <p:extLst>
                <p:ext uri="{D42A27DB-BD31-4B8C-83A1-F6EECF244321}">
                  <p14:modId xmlns:p14="http://schemas.microsoft.com/office/powerpoint/2010/main" val="242365917"/>
                </p:ext>
              </p:extLst>
            </p:nvPr>
          </p:nvGraphicFramePr>
          <p:xfrm>
            <a:off x="8112114" y="2037199"/>
            <a:ext cx="1714666" cy="30994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194322" name="Диаграмма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65122570"/>
                </p:ext>
              </p:extLst>
            </p:nvPr>
          </p:nvGraphicFramePr>
          <p:xfrm>
            <a:off x="4715691" y="2052000"/>
            <a:ext cx="3883900" cy="32097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55" name="Прямая соединительная линия 54"/>
            <p:cNvCxnSpPr/>
            <p:nvPr/>
          </p:nvCxnSpPr>
          <p:spPr>
            <a:xfrm flipH="1" flipV="1">
              <a:off x="5706434" y="2614406"/>
              <a:ext cx="60995" cy="72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6494536" y="2349450"/>
              <a:ext cx="0" cy="108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6092552" y="2127142"/>
              <a:ext cx="2880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8965418" y="2124000"/>
              <a:ext cx="0" cy="468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6098501" y="2124000"/>
              <a:ext cx="0" cy="28542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9246442" y="4311807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578C7B"/>
                  </a:solidFill>
                </a:rPr>
                <a:t>4.7%</a:t>
              </a:r>
              <a:endParaRPr lang="ru-RU" sz="1000" b="1" dirty="0">
                <a:solidFill>
                  <a:srgbClr val="578C7B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246442" y="3522221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46AA98"/>
                  </a:solidFill>
                </a:rPr>
                <a:t>2.6%</a:t>
              </a:r>
              <a:endParaRPr lang="ru-RU" sz="1000" b="1" dirty="0">
                <a:solidFill>
                  <a:srgbClr val="46AA98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236503" y="3012581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A1DCBC"/>
                  </a:solidFill>
                </a:rPr>
                <a:t>1.5%</a:t>
              </a:r>
              <a:endParaRPr lang="ru-RU" sz="1000" b="1" dirty="0">
                <a:solidFill>
                  <a:srgbClr val="A1DCBC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234067" y="2694825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E36846"/>
                  </a:solidFill>
                </a:rPr>
                <a:t>1.2%</a:t>
              </a:r>
              <a:endParaRPr lang="ru-RU" sz="1000" b="1" dirty="0">
                <a:solidFill>
                  <a:srgbClr val="E36846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240304" y="2520005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>
                  <a:solidFill>
                    <a:srgbClr val="FFA970"/>
                  </a:solidFill>
                </a:rPr>
                <a:t>0.3%</a:t>
              </a:r>
              <a:endParaRPr lang="ru-RU" sz="1000" b="1" dirty="0">
                <a:solidFill>
                  <a:srgbClr val="FFA970"/>
                </a:solidFill>
              </a:endParaRPr>
            </a:p>
          </p:txBody>
        </p:sp>
      </p:grpSp>
      <p:sp>
        <p:nvSpPr>
          <p:cNvPr id="4" name="Дуга 3"/>
          <p:cNvSpPr/>
          <p:nvPr/>
        </p:nvSpPr>
        <p:spPr>
          <a:xfrm rot="19237991">
            <a:off x="4281463" y="2383090"/>
            <a:ext cx="3008978" cy="2855682"/>
          </a:xfrm>
          <a:prstGeom prst="arc">
            <a:avLst>
              <a:gd name="adj1" fmla="val 16558107"/>
              <a:gd name="adj2" fmla="val 18600930"/>
            </a:avLst>
          </a:prstGeom>
          <a:noFill/>
          <a:ln w="19050">
            <a:solidFill>
              <a:srgbClr val="3631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845998" y="2258533"/>
            <a:ext cx="3101904" cy="2665200"/>
            <a:chOff x="670140" y="1978462"/>
            <a:chExt cx="3101904" cy="2665200"/>
          </a:xfrm>
        </p:grpSpPr>
        <p:sp>
          <p:nvSpPr>
            <p:cNvPr id="60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670140" y="1978462"/>
              <a:ext cx="2916000" cy="2665200"/>
            </a:xfrm>
            <a:prstGeom prst="roundRect">
              <a:avLst>
                <a:gd name="adj" fmla="val 3812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TextBox 46"/>
            <p:cNvSpPr txBox="1"/>
            <p:nvPr/>
          </p:nvSpPr>
          <p:spPr>
            <a:xfrm>
              <a:off x="783038" y="2596663"/>
              <a:ext cx="2631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Российская </a:t>
              </a: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Федерация</a:t>
              </a:r>
            </a:p>
          </p:txBody>
        </p:sp>
        <p:sp>
          <p:nvSpPr>
            <p:cNvPr id="64" name="TextBox 47"/>
            <p:cNvSpPr txBox="1"/>
            <p:nvPr/>
          </p:nvSpPr>
          <p:spPr>
            <a:xfrm>
              <a:off x="780276" y="2779293"/>
              <a:ext cx="1913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363194"/>
                  </a:solidFill>
                  <a:cs typeface="Arial" panose="020B0604020202020204" pitchFamily="34" charset="0"/>
                </a:rPr>
                <a:t>9 </a:t>
              </a:r>
              <a:r>
                <a:rPr lang="ru-RU" sz="24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593.0</a:t>
              </a:r>
              <a:r>
                <a:rPr lang="ru-RU" sz="2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48"/>
            <p:cNvSpPr txBox="1"/>
            <p:nvPr/>
          </p:nvSpPr>
          <p:spPr>
            <a:xfrm>
              <a:off x="783038" y="3255295"/>
              <a:ext cx="2926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Южный федеральный округ</a:t>
              </a:r>
            </a:p>
          </p:txBody>
        </p:sp>
        <p:sp>
          <p:nvSpPr>
            <p:cNvPr id="66" name="TextBox 49"/>
            <p:cNvSpPr txBox="1"/>
            <p:nvPr/>
          </p:nvSpPr>
          <p:spPr>
            <a:xfrm>
              <a:off x="780276" y="3461748"/>
              <a:ext cx="1784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655.4</a:t>
              </a:r>
              <a:r>
                <a:rPr lang="ru-RU" sz="2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50"/>
            <p:cNvSpPr txBox="1"/>
            <p:nvPr/>
          </p:nvSpPr>
          <p:spPr>
            <a:xfrm>
              <a:off x="783038" y="2195343"/>
              <a:ext cx="29890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282A2E"/>
                  </a:solidFill>
                  <a:cs typeface="Arial" panose="020B0604020202020204" pitchFamily="34" charset="0"/>
                </a:rPr>
                <a:t>Оборот оптовой </a:t>
              </a:r>
              <a:r>
                <a:rPr lang="ru-RU" sz="1400" b="1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торговли</a:t>
              </a:r>
              <a:endParaRPr lang="ru-RU" sz="1400" b="1" dirty="0">
                <a:solidFill>
                  <a:srgbClr val="282A2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6" name="TextBox 51"/>
            <p:cNvSpPr txBox="1"/>
            <p:nvPr/>
          </p:nvSpPr>
          <p:spPr>
            <a:xfrm>
              <a:off x="783038" y="3917788"/>
              <a:ext cx="2926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Севастополь</a:t>
              </a:r>
            </a:p>
          </p:txBody>
        </p:sp>
        <p:sp>
          <p:nvSpPr>
            <p:cNvPr id="77" name="TextBox 52"/>
            <p:cNvSpPr txBox="1"/>
            <p:nvPr/>
          </p:nvSpPr>
          <p:spPr>
            <a:xfrm>
              <a:off x="781742" y="4112127"/>
              <a:ext cx="1784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7.7</a:t>
              </a:r>
              <a:r>
                <a:rPr lang="ru-RU" sz="2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Прямоугольник 43"/>
          <p:cNvSpPr/>
          <p:nvPr/>
        </p:nvSpPr>
        <p:spPr>
          <a:xfrm>
            <a:off x="2069369" y="3207824"/>
            <a:ext cx="127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</a:t>
            </a:r>
            <a:r>
              <a:rPr lang="ru-RU" sz="1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  <p:sp>
        <p:nvSpPr>
          <p:cNvPr id="78" name="Прямоугольник 43"/>
          <p:cNvSpPr/>
          <p:nvPr/>
        </p:nvSpPr>
        <p:spPr>
          <a:xfrm>
            <a:off x="1817489" y="3887976"/>
            <a:ext cx="127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</a:t>
            </a:r>
            <a:r>
              <a:rPr lang="ru-RU" sz="1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  <p:sp>
        <p:nvSpPr>
          <p:cNvPr id="79" name="Прямоугольник 43"/>
          <p:cNvSpPr/>
          <p:nvPr/>
        </p:nvSpPr>
        <p:spPr>
          <a:xfrm>
            <a:off x="1428215" y="4541975"/>
            <a:ext cx="127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</a:t>
            </a:r>
            <a:r>
              <a:rPr lang="ru-RU" sz="1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  <p:sp>
        <p:nvSpPr>
          <p:cNvPr id="80" name="Овал 79">
            <a:extLst>
              <a:ext uri="{FF2B5EF4-FFF2-40B4-BE49-F238E27FC236}">
                <a16:creationId xmlns:a16="http://schemas.microsoft.com/office/drawing/2014/main" xmlns="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974500" y="5440877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20001"/>
              </p:ext>
            </p:extLst>
          </p:nvPr>
        </p:nvGraphicFramePr>
        <p:xfrm>
          <a:off x="3010491" y="1516188"/>
          <a:ext cx="71318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411"/>
                <a:gridCol w="6273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Структура оборота </a:t>
                      </a:r>
                      <a:r>
                        <a:rPr lang="ru-RU" sz="1400" b="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розничной торговли</a:t>
                      </a:r>
                      <a:endParaRPr lang="ru-RU" sz="800" b="0" baseline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mpd="sng">
                      <a:noFil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Динамика оборота розничной торговли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Продажа отдельных продовольственных товаров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розничной торговле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Продажа отдельных непродовольственных товаров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розничной торговле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Товарные запасы в розничной торговле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Оборот оптовой торговли по полному кругу </a:t>
                      </a:r>
                      <a:b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по Южному федеральному округу</a:t>
                      </a:r>
                      <a:endParaRPr lang="ru-RU" sz="14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Оборот оптовой торговли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Динамика оборота оптовой торговли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Оборот оптовой торговли по полному кругу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Южному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федеральному округу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Структура оборота оптовой торговли по Южному Федеральному округу</a:t>
                      </a:r>
                      <a:endParaRPr lang="ru-RU" sz="1400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475650"/>
              </p:ext>
            </p:extLst>
          </p:nvPr>
        </p:nvGraphicFramePr>
        <p:xfrm>
          <a:off x="4062944" y="2052000"/>
          <a:ext cx="43704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8828" name="Заголовок 17"/>
          <p:cNvSpPr txBox="1"/>
          <p:nvPr/>
        </p:nvSpPr>
        <p:spPr>
          <a:xfrm>
            <a:off x="599661" y="397564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363194"/>
                </a:solidFill>
              </a:rPr>
              <a:t>СТРУКТУРА</a:t>
            </a:r>
            <a:r>
              <a:rPr lang="ru-RU" sz="2000" dirty="0" smtClean="0">
                <a:solidFill>
                  <a:srgbClr val="363194"/>
                </a:solidFill>
              </a:rPr>
              <a:t> </a:t>
            </a:r>
            <a:r>
              <a:rPr lang="ru-RU" dirty="0" smtClean="0">
                <a:solidFill>
                  <a:srgbClr val="363194"/>
                </a:solidFill>
              </a:rPr>
              <a:t>ОБОРОТА </a:t>
            </a:r>
            <a:r>
              <a:rPr lang="ru-RU" dirty="0">
                <a:solidFill>
                  <a:srgbClr val="363194"/>
                </a:solidFill>
              </a:rPr>
              <a:t>РОЗНИЧНОЙ ТОРГОВЛИ</a:t>
            </a:r>
          </a:p>
        </p:txBody>
      </p:sp>
      <p:sp>
        <p:nvSpPr>
          <p:cNvPr id="1048829" name="TextBox 7"/>
          <p:cNvSpPr txBox="1"/>
          <p:nvPr/>
        </p:nvSpPr>
        <p:spPr>
          <a:xfrm>
            <a:off x="5497395" y="1824468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46AA98"/>
                </a:solidFill>
              </a:rPr>
              <a:t>5.7</a:t>
            </a:r>
            <a:r>
              <a:rPr lang="en-US" sz="1400" b="1" dirty="0" smtClean="0">
                <a:solidFill>
                  <a:srgbClr val="46AA98"/>
                </a:solidFill>
              </a:rPr>
              <a:t>%</a:t>
            </a:r>
            <a:endParaRPr lang="ru-RU" sz="1400" b="1" dirty="0">
              <a:solidFill>
                <a:srgbClr val="46AA98"/>
              </a:solidFill>
            </a:endParaRPr>
          </a:p>
        </p:txBody>
      </p:sp>
      <p:sp>
        <p:nvSpPr>
          <p:cNvPr id="1048830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январь </a:t>
            </a:r>
            <a:r>
              <a:rPr lang="ru-RU" sz="1400" dirty="0" smtClean="0">
                <a:solidFill>
                  <a:schemeClr val="tx1"/>
                </a:solidFill>
              </a:rPr>
              <a:t>– апрель 2024 </a:t>
            </a:r>
            <a:r>
              <a:rPr lang="ru-RU" sz="1400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1048831" name="object 34"/>
          <p:cNvSpPr txBox="1"/>
          <p:nvPr/>
        </p:nvSpPr>
        <p:spPr>
          <a:xfrm>
            <a:off x="8846236" y="2725200"/>
            <a:ext cx="300655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</a:t>
            </a:r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относящиеся к субъектам </a:t>
            </a:r>
            <a:r>
              <a:rPr lang="ru-RU" sz="10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малого </a:t>
            </a:r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 </a:t>
            </a:r>
          </a:p>
        </p:txBody>
      </p:sp>
      <p:sp>
        <p:nvSpPr>
          <p:cNvPr id="1048832" name="Овал 57"/>
          <p:cNvSpPr/>
          <p:nvPr/>
        </p:nvSpPr>
        <p:spPr>
          <a:xfrm>
            <a:off x="8568866" y="2717066"/>
            <a:ext cx="175846" cy="1758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833" name="object 36"/>
          <p:cNvSpPr txBox="1"/>
          <p:nvPr/>
        </p:nvSpPr>
        <p:spPr>
          <a:xfrm>
            <a:off x="8853744" y="3132000"/>
            <a:ext cx="25745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</a:t>
            </a:r>
          </a:p>
        </p:txBody>
      </p:sp>
      <p:sp>
        <p:nvSpPr>
          <p:cNvPr id="1048834" name="Овал 55"/>
          <p:cNvSpPr/>
          <p:nvPr/>
        </p:nvSpPr>
        <p:spPr>
          <a:xfrm>
            <a:off x="8569626" y="3125487"/>
            <a:ext cx="175846" cy="1758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835" name="object 38"/>
          <p:cNvSpPr txBox="1"/>
          <p:nvPr/>
        </p:nvSpPr>
        <p:spPr>
          <a:xfrm>
            <a:off x="8853744" y="3542400"/>
            <a:ext cx="25745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предприятия (включая микро)</a:t>
            </a:r>
          </a:p>
        </p:txBody>
      </p:sp>
      <p:sp>
        <p:nvSpPr>
          <p:cNvPr id="1048836" name="Овал 53"/>
          <p:cNvSpPr/>
          <p:nvPr/>
        </p:nvSpPr>
        <p:spPr>
          <a:xfrm>
            <a:off x="8569626" y="3533908"/>
            <a:ext cx="175846" cy="175846"/>
          </a:xfrm>
          <a:prstGeom prst="ellipse">
            <a:avLst/>
          </a:prstGeom>
          <a:solidFill>
            <a:srgbClr val="7DB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837" name="object 40"/>
          <p:cNvSpPr txBox="1"/>
          <p:nvPr/>
        </p:nvSpPr>
        <p:spPr>
          <a:xfrm>
            <a:off x="8853744" y="3949200"/>
            <a:ext cx="25745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Розничные рынки и ярмарки </a:t>
            </a:r>
          </a:p>
        </p:txBody>
      </p:sp>
      <p:sp>
        <p:nvSpPr>
          <p:cNvPr id="1048838" name="Овал 51"/>
          <p:cNvSpPr/>
          <p:nvPr/>
        </p:nvSpPr>
        <p:spPr>
          <a:xfrm>
            <a:off x="8569626" y="3942330"/>
            <a:ext cx="175846" cy="175846"/>
          </a:xfrm>
          <a:prstGeom prst="ellipse">
            <a:avLst/>
          </a:prstGeom>
          <a:solidFill>
            <a:srgbClr val="46A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846410" y="2247803"/>
            <a:ext cx="2768088" cy="2257839"/>
            <a:chOff x="1097617" y="2247803"/>
            <a:chExt cx="2768088" cy="2257839"/>
          </a:xfrm>
        </p:grpSpPr>
        <p:sp>
          <p:nvSpPr>
            <p:cNvPr id="41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1097617" y="2247803"/>
              <a:ext cx="2736000" cy="2257839"/>
            </a:xfrm>
            <a:prstGeom prst="roundRect">
              <a:avLst>
                <a:gd name="adj" fmla="val 3982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FE8FF"/>
                </a:solidFill>
              </a:endParaRPr>
            </a:p>
          </p:txBody>
        </p:sp>
        <p:sp>
          <p:nvSpPr>
            <p:cNvPr id="29" name="Прямоугольник 8"/>
            <p:cNvSpPr/>
            <p:nvPr/>
          </p:nvSpPr>
          <p:spPr>
            <a:xfrm>
              <a:off x="1208032" y="2344557"/>
              <a:ext cx="141278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82A2E"/>
                  </a:solidFill>
                  <a:cs typeface="Arial" panose="020B0604020202020204" pitchFamily="34" charset="0"/>
                </a:rPr>
                <a:t>Все товары</a:t>
              </a:r>
            </a:p>
          </p:txBody>
        </p:sp>
        <p:sp>
          <p:nvSpPr>
            <p:cNvPr id="30" name="Прямоугольник 9"/>
            <p:cNvSpPr/>
            <p:nvPr/>
          </p:nvSpPr>
          <p:spPr>
            <a:xfrm>
              <a:off x="1208032" y="3001426"/>
              <a:ext cx="23923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Пищевые </a:t>
              </a: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продукты, включая </a:t>
              </a:r>
              <a:r>
                <a:rPr lang="en-US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/>
              </a:r>
              <a:br>
                <a:rPr lang="en-US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</a:b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напитки и </a:t>
              </a:r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табачные изделия</a:t>
              </a:r>
            </a:p>
          </p:txBody>
        </p:sp>
        <p:sp>
          <p:nvSpPr>
            <p:cNvPr id="33" name="Прямоугольник 25"/>
            <p:cNvSpPr/>
            <p:nvPr/>
          </p:nvSpPr>
          <p:spPr>
            <a:xfrm>
              <a:off x="1208033" y="3783655"/>
              <a:ext cx="24462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Непродовольственные </a:t>
              </a: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товары</a:t>
              </a:r>
              <a:endParaRPr lang="ru-RU" sz="1200" dirty="0">
                <a:solidFill>
                  <a:srgbClr val="282A2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5" name="Прямоугольник 40"/>
            <p:cNvSpPr/>
            <p:nvPr/>
          </p:nvSpPr>
          <p:spPr>
            <a:xfrm>
              <a:off x="1208807" y="2569383"/>
              <a:ext cx="16062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118745" lvl="0">
                <a:spcBef>
                  <a:spcPts val="665"/>
                </a:spcBef>
              </a:pPr>
              <a:r>
                <a:rPr lang="ru-RU" sz="26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33 066.1</a:t>
              </a:r>
              <a:endParaRPr lang="ru-RU" sz="2600" b="1" dirty="0">
                <a:solidFill>
                  <a:srgbClr val="363194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6" name="Прямоугольник 43"/>
            <p:cNvSpPr/>
            <p:nvPr/>
          </p:nvSpPr>
          <p:spPr>
            <a:xfrm>
              <a:off x="2580884" y="2743257"/>
              <a:ext cx="128482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млн рублей</a:t>
              </a: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1208807" y="3351917"/>
              <a:ext cx="2391596" cy="461665"/>
              <a:chOff x="757789" y="3166053"/>
              <a:chExt cx="2391596" cy="461665"/>
            </a:xfrm>
          </p:grpSpPr>
          <p:sp>
            <p:nvSpPr>
              <p:cNvPr id="37" name="Прямоугольник 37"/>
              <p:cNvSpPr/>
              <p:nvPr/>
            </p:nvSpPr>
            <p:spPr>
              <a:xfrm>
                <a:off x="757789" y="3166053"/>
                <a:ext cx="15036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118745" lvl="0">
                  <a:spcBef>
                    <a:spcPts val="665"/>
                  </a:spcBef>
                </a:pPr>
                <a:r>
                  <a:rPr lang="ru-RU" sz="2400" b="1" dirty="0" smtClean="0">
                    <a:solidFill>
                      <a:srgbClr val="363194"/>
                    </a:solidFill>
                    <a:cs typeface="Arial" panose="020B0604020202020204" pitchFamily="34" charset="0"/>
                  </a:rPr>
                  <a:t>16 627.4</a:t>
                </a:r>
                <a:endParaRPr lang="ru-RU" sz="2400" b="1" dirty="0">
                  <a:solidFill>
                    <a:srgbClr val="363194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8" name="Прямоугольник 42"/>
              <p:cNvSpPr/>
              <p:nvPr/>
            </p:nvSpPr>
            <p:spPr>
              <a:xfrm>
                <a:off x="2053078" y="3310496"/>
                <a:ext cx="1096307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млн рублей</a:t>
                </a:r>
              </a:p>
            </p:txBody>
          </p:sp>
        </p:grpSp>
        <p:grpSp>
          <p:nvGrpSpPr>
            <p:cNvPr id="2" name="Группа 1"/>
            <p:cNvGrpSpPr/>
            <p:nvPr/>
          </p:nvGrpSpPr>
          <p:grpSpPr>
            <a:xfrm>
              <a:off x="1208807" y="3951090"/>
              <a:ext cx="2586858" cy="461665"/>
              <a:chOff x="767314" y="4031039"/>
              <a:chExt cx="2586858" cy="461665"/>
            </a:xfrm>
          </p:grpSpPr>
          <p:sp>
            <p:nvSpPr>
              <p:cNvPr id="39" name="Прямоугольник 36"/>
              <p:cNvSpPr/>
              <p:nvPr/>
            </p:nvSpPr>
            <p:spPr>
              <a:xfrm>
                <a:off x="767314" y="4031039"/>
                <a:ext cx="15036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118745" lvl="0">
                  <a:spcBef>
                    <a:spcPts val="665"/>
                  </a:spcBef>
                </a:pPr>
                <a:r>
                  <a:rPr lang="ru-RU" sz="2400" b="1" dirty="0" smtClean="0">
                    <a:solidFill>
                      <a:srgbClr val="363194"/>
                    </a:solidFill>
                    <a:cs typeface="Arial" panose="020B0604020202020204" pitchFamily="34" charset="0"/>
                  </a:rPr>
                  <a:t>16 438.7</a:t>
                </a:r>
                <a:endParaRPr lang="ru-RU" sz="2400" b="1" dirty="0">
                  <a:solidFill>
                    <a:srgbClr val="363194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" name="Прямоугольник 41"/>
              <p:cNvSpPr/>
              <p:nvPr/>
            </p:nvSpPr>
            <p:spPr>
              <a:xfrm>
                <a:off x="2061173" y="4175726"/>
                <a:ext cx="129299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36319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млн рублей</a:t>
                </a:r>
              </a:p>
            </p:txBody>
          </p:sp>
        </p:grpSp>
      </p:grp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3306990" y="5528554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02813" y="6522932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2565906" y="5623954"/>
            <a:ext cx="251020" cy="191107"/>
            <a:chOff x="820360" y="2305121"/>
            <a:chExt cx="251020" cy="191107"/>
          </a:xfrm>
        </p:grpSpPr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 rot="5400000">
            <a:off x="12549680" y="5968145"/>
            <a:ext cx="251020" cy="191107"/>
            <a:chOff x="820360" y="2305121"/>
            <a:chExt cx="251020" cy="191107"/>
          </a:xfrm>
        </p:grpSpPr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88837" y="5137323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1102193"/>
              </p:ext>
            </p:extLst>
          </p:nvPr>
        </p:nvGraphicFramePr>
        <p:xfrm>
          <a:off x="3367085" y="1692000"/>
          <a:ext cx="8337205" cy="373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8856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2024 г.</a:t>
            </a:r>
            <a:r>
              <a:rPr lang="en-US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апрелю 2023 г.</a:t>
            </a:r>
            <a:endParaRPr lang="ru-RU" sz="14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DA5EBF11-38DE-7F17-F955-AB12766F0AA5}"/>
              </a:ext>
            </a:extLst>
          </p:cNvPr>
          <p:cNvSpPr txBox="1"/>
          <p:nvPr/>
        </p:nvSpPr>
        <p:spPr>
          <a:xfrm>
            <a:off x="4010812" y="1505235"/>
            <a:ext cx="2872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838383"/>
                </a:solidFill>
              </a:rPr>
              <a:t>%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447432" y="5898628"/>
            <a:ext cx="5925084" cy="168484"/>
            <a:chOff x="2471965" y="6471139"/>
            <a:chExt cx="5925084" cy="168484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576324" y="6472911"/>
              <a:ext cx="4820725" cy="166712"/>
              <a:chOff x="3501482" y="5124886"/>
              <a:chExt cx="4820725" cy="166712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501482" y="5124886"/>
                <a:ext cx="2325560" cy="166712"/>
                <a:chOff x="3501482" y="5145434"/>
                <a:chExt cx="2325560" cy="166712"/>
              </a:xfrm>
            </p:grpSpPr>
            <p:sp>
              <p:nvSpPr>
                <p:cNvPr id="51" name="object 29">
                  <a:extLst>
                    <a:ext uri="{FF2B5EF4-FFF2-40B4-BE49-F238E27FC236}">
                      <a16:creationId xmlns="" xmlns:a16="http://schemas.microsoft.com/office/drawing/2014/main" id="{C2FF519F-0965-C0CA-7AA5-3EC205A63C4A}"/>
                    </a:ext>
                  </a:extLst>
                </p:cNvPr>
                <p:cNvSpPr txBox="1"/>
                <p:nvPr/>
              </p:nvSpPr>
              <p:spPr>
                <a:xfrm>
                  <a:off x="3821076" y="5145434"/>
                  <a:ext cx="2005966" cy="166712"/>
                </a:xfrm>
                <a:prstGeom prst="rect">
                  <a:avLst/>
                </a:prstGeom>
              </p:spPr>
              <p:txBody>
                <a:bodyPr vert="horz" wrap="square" lIns="0" tIns="12700" rIns="0" bIns="0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2700">
                    <a:spcBef>
                      <a:spcPts val="100"/>
                    </a:spcBef>
                  </a:pPr>
                  <a:r>
                    <a:rPr lang="ru-RU" sz="1000" dirty="0">
                      <a:cs typeface="Arial"/>
                    </a:rPr>
                    <a:t>Непродовольственные </a:t>
                  </a:r>
                  <a:r>
                    <a:rPr lang="ru-RU" sz="1000" dirty="0" smtClean="0">
                      <a:cs typeface="Arial"/>
                    </a:rPr>
                    <a:t>товары</a:t>
                  </a:r>
                  <a:endParaRPr lang="ru-RU" sz="1000" dirty="0">
                    <a:cs typeface="Arial"/>
                  </a:endParaRPr>
                </a:p>
              </p:txBody>
            </p:sp>
            <p:sp>
              <p:nvSpPr>
                <p:cNvPr id="52" name="object 42">
                  <a:extLst>
                    <a:ext uri="{FF2B5EF4-FFF2-40B4-BE49-F238E27FC236}">
                      <a16:creationId xmlns="" xmlns:a16="http://schemas.microsoft.com/office/drawing/2014/main" id="{FCD5C606-0CF4-4959-86DA-2615CCC916C0}"/>
                    </a:ext>
                  </a:extLst>
                </p:cNvPr>
                <p:cNvSpPr/>
                <p:nvPr/>
              </p:nvSpPr>
              <p:spPr>
                <a:xfrm>
                  <a:off x="3501482" y="5242634"/>
                  <a:ext cx="24130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00">
                      <a:moveTo>
                        <a:pt x="0" y="0"/>
                      </a:moveTo>
                      <a:lnTo>
                        <a:pt x="241300" y="0"/>
                      </a:lnTo>
                    </a:path>
                  </a:pathLst>
                </a:custGeom>
                <a:ln w="25400">
                  <a:solidFill>
                    <a:srgbClr val="8BC2FC"/>
                  </a:solidFill>
                </a:ln>
              </p:spPr>
              <p:txBody>
                <a:bodyPr wrap="square" lIns="0" tIns="0" rIns="0" bIns="0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/>
                </a:p>
              </p:txBody>
            </p: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5996647" y="5124886"/>
                <a:ext cx="2325560" cy="166712"/>
                <a:chOff x="4195548" y="5124891"/>
                <a:chExt cx="2325560" cy="166712"/>
              </a:xfrm>
            </p:grpSpPr>
            <p:sp>
              <p:nvSpPr>
                <p:cNvPr id="49" name="object 29">
                  <a:extLst>
                    <a:ext uri="{FF2B5EF4-FFF2-40B4-BE49-F238E27FC236}">
                      <a16:creationId xmlns="" xmlns:a16="http://schemas.microsoft.com/office/drawing/2014/main" id="{C2FF519F-0965-C0CA-7AA5-3EC205A63C4A}"/>
                    </a:ext>
                  </a:extLst>
                </p:cNvPr>
                <p:cNvSpPr txBox="1"/>
                <p:nvPr/>
              </p:nvSpPr>
              <p:spPr>
                <a:xfrm>
                  <a:off x="4515142" y="5124891"/>
                  <a:ext cx="2005966" cy="166712"/>
                </a:xfrm>
                <a:prstGeom prst="rect">
                  <a:avLst/>
                </a:prstGeom>
              </p:spPr>
              <p:txBody>
                <a:bodyPr vert="horz" wrap="square" lIns="0" tIns="12700" rIns="0" bIns="0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2700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ru-RU" sz="1000" dirty="0">
                      <a:cs typeface="Arial"/>
                    </a:rPr>
                    <a:t>Пищевые продукты</a:t>
                  </a:r>
                </a:p>
              </p:txBody>
            </p:sp>
            <p:sp>
              <p:nvSpPr>
                <p:cNvPr id="50" name="object 42">
                  <a:extLst>
                    <a:ext uri="{FF2B5EF4-FFF2-40B4-BE49-F238E27FC236}">
                      <a16:creationId xmlns="" xmlns:a16="http://schemas.microsoft.com/office/drawing/2014/main" id="{FCD5C606-0CF4-4959-86DA-2615CCC916C0}"/>
                    </a:ext>
                  </a:extLst>
                </p:cNvPr>
                <p:cNvSpPr/>
                <p:nvPr/>
              </p:nvSpPr>
              <p:spPr>
                <a:xfrm>
                  <a:off x="4195548" y="5222825"/>
                  <a:ext cx="24130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300">
                      <a:moveTo>
                        <a:pt x="0" y="0"/>
                      </a:moveTo>
                      <a:lnTo>
                        <a:pt x="241300" y="0"/>
                      </a:lnTo>
                    </a:path>
                  </a:pathLst>
                </a:custGeom>
                <a:ln w="25400">
                  <a:solidFill>
                    <a:srgbClr val="363194"/>
                  </a:solidFill>
                </a:ln>
              </p:spPr>
              <p:txBody>
                <a:bodyPr wrap="square" lIns="0" tIns="0" rIns="0" bIns="0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/>
                </a:p>
              </p:txBody>
            </p:sp>
          </p:grpSp>
        </p:grpSp>
        <p:sp>
          <p:nvSpPr>
            <p:cNvPr id="53" name="object 29">
              <a:extLst>
                <a:ext uri="{FF2B5EF4-FFF2-40B4-BE49-F238E27FC236}">
                  <a16:creationId xmlns="" xmlns:a16="http://schemas.microsoft.com/office/drawing/2014/main" id="{BDC57A1C-543A-D288-BCDE-01FCE1BF759A}"/>
                </a:ext>
              </a:extLst>
            </p:cNvPr>
            <p:cNvSpPr txBox="1"/>
            <p:nvPr/>
          </p:nvSpPr>
          <p:spPr>
            <a:xfrm>
              <a:off x="2471965" y="6471139"/>
              <a:ext cx="206904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cs typeface="Arial"/>
                </a:rPr>
                <a:t>Всего </a:t>
              </a:r>
              <a:r>
                <a:rPr lang="ru-RU" sz="1000" dirty="0" smtClean="0">
                  <a:cs typeface="Arial"/>
                </a:rPr>
                <a:t>товары</a:t>
              </a:r>
              <a:endParaRPr lang="ru-RU" sz="1000" dirty="0">
                <a:cs typeface="Arial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46000" y="2247803"/>
            <a:ext cx="3191234" cy="2257200"/>
            <a:chOff x="1113568" y="1976875"/>
            <a:chExt cx="3191234" cy="2257200"/>
          </a:xfrm>
        </p:grpSpPr>
        <p:sp>
          <p:nvSpPr>
            <p:cNvPr id="60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1113568" y="1976875"/>
              <a:ext cx="2564097" cy="2257200"/>
            </a:xfrm>
            <a:prstGeom prst="roundRect">
              <a:avLst>
                <a:gd name="adj" fmla="val 3921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FE8FF"/>
                </a:solidFill>
              </a:endParaRPr>
            </a:p>
          </p:txBody>
        </p:sp>
        <p:sp>
          <p:nvSpPr>
            <p:cNvPr id="61" name="Прямоугольник 8"/>
            <p:cNvSpPr/>
            <p:nvPr/>
          </p:nvSpPr>
          <p:spPr>
            <a:xfrm>
              <a:off x="1223472" y="2073629"/>
              <a:ext cx="30813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rgbClr val="282A2E"/>
                  </a:solidFill>
                  <a:cs typeface="Arial" panose="020B0604020202020204" pitchFamily="34" charset="0"/>
                </a:rPr>
                <a:t>Все товары</a:t>
              </a:r>
            </a:p>
          </p:txBody>
        </p:sp>
        <p:sp>
          <p:nvSpPr>
            <p:cNvPr id="62" name="Прямоугольник 9"/>
            <p:cNvSpPr/>
            <p:nvPr/>
          </p:nvSpPr>
          <p:spPr>
            <a:xfrm>
              <a:off x="1223472" y="2730498"/>
              <a:ext cx="23426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Пищевые </a:t>
              </a: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продукты, </a:t>
              </a:r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включая </a:t>
              </a:r>
              <a:r>
                <a:rPr lang="en-US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/>
              </a:r>
              <a:br>
                <a:rPr lang="en-US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</a:br>
              <a:r>
                <a:rPr lang="ru-RU" sz="1200" dirty="0" smtClean="0">
                  <a:solidFill>
                    <a:srgbClr val="282A2E"/>
                  </a:solidFill>
                  <a:cs typeface="Arial" panose="020B0604020202020204" pitchFamily="34" charset="0"/>
                </a:rPr>
                <a:t>напитки и </a:t>
              </a:r>
              <a:r>
                <a:rPr lang="ru-RU" sz="1200" dirty="0">
                  <a:solidFill>
                    <a:srgbClr val="282A2E"/>
                  </a:solidFill>
                  <a:cs typeface="Arial" panose="020B0604020202020204" pitchFamily="34" charset="0"/>
                </a:rPr>
                <a:t>табачные изделия</a:t>
              </a:r>
            </a:p>
          </p:txBody>
        </p:sp>
        <p:sp>
          <p:nvSpPr>
            <p:cNvPr id="73" name="Прямоугольник 40"/>
            <p:cNvSpPr/>
            <p:nvPr/>
          </p:nvSpPr>
          <p:spPr>
            <a:xfrm>
              <a:off x="1225168" y="2299472"/>
              <a:ext cx="125194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118745" lvl="0">
                <a:spcBef>
                  <a:spcPts val="665"/>
                </a:spcBef>
              </a:pPr>
              <a:r>
                <a:rPr lang="ru-RU" sz="2600" b="1" dirty="0" smtClean="0">
                  <a:solidFill>
                    <a:srgbClr val="E36846"/>
                  </a:solidFill>
                  <a:cs typeface="Arial" panose="020B0604020202020204" pitchFamily="34" charset="0"/>
                </a:rPr>
                <a:t>94.8</a:t>
              </a:r>
              <a:r>
                <a:rPr lang="en-US" sz="2600" b="1" dirty="0" smtClean="0">
                  <a:solidFill>
                    <a:srgbClr val="E36846"/>
                  </a:solidFill>
                  <a:cs typeface="Arial" panose="020B0604020202020204" pitchFamily="34" charset="0"/>
                </a:rPr>
                <a:t>%</a:t>
              </a:r>
              <a:endParaRPr lang="ru-RU" sz="2600" b="1" dirty="0">
                <a:solidFill>
                  <a:srgbClr val="E3684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1" name="Прямоугольник 37"/>
            <p:cNvSpPr/>
            <p:nvPr/>
          </p:nvSpPr>
          <p:spPr>
            <a:xfrm>
              <a:off x="1223472" y="3080672"/>
              <a:ext cx="10583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95.2</a:t>
              </a:r>
              <a:r>
                <a:rPr lang="en-US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ru-RU" sz="2400" b="1" dirty="0">
                <a:solidFill>
                  <a:srgbClr val="E368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Прямоугольник 36"/>
            <p:cNvSpPr/>
            <p:nvPr/>
          </p:nvSpPr>
          <p:spPr>
            <a:xfrm>
              <a:off x="1223472" y="3681872"/>
              <a:ext cx="10583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94.3</a:t>
              </a:r>
              <a:r>
                <a:rPr lang="en-US" sz="2400" b="1" dirty="0" smtClean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ru-RU" sz="2400" b="1" dirty="0">
                <a:solidFill>
                  <a:srgbClr val="E368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9418840" y="4354830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4231329" y="4352871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11698424" y="4354830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9D3C8341-7B41-840D-C0B3-2C8B699E0228}"/>
              </a:ext>
            </a:extLst>
          </p:cNvPr>
          <p:cNvGrpSpPr/>
          <p:nvPr/>
        </p:nvGrpSpPr>
        <p:grpSpPr>
          <a:xfrm>
            <a:off x="5822890" y="4955398"/>
            <a:ext cx="5786044" cy="197494"/>
            <a:chOff x="6183758" y="4467869"/>
            <a:chExt cx="5786044" cy="197494"/>
          </a:xfrm>
        </p:grpSpPr>
        <p:sp>
          <p:nvSpPr>
            <p:cNvPr id="32" name="object 29">
              <a:extLst>
                <a:ext uri="{FF2B5EF4-FFF2-40B4-BE49-F238E27FC236}">
                  <a16:creationId xmlns="" xmlns:a16="http://schemas.microsoft.com/office/drawing/2014/main" id="{2368C5D6-F8B2-F9C5-0B65-6704C600C09C}"/>
                </a:ext>
              </a:extLst>
            </p:cNvPr>
            <p:cNvSpPr txBox="1"/>
            <p:nvPr/>
          </p:nvSpPr>
          <p:spPr>
            <a:xfrm>
              <a:off x="6183758" y="4467869"/>
              <a:ext cx="2005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202</a:t>
              </a:r>
              <a:r>
                <a:rPr lang="ru-RU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3</a:t>
              </a:r>
              <a:endParaRPr lang="ru-RU" sz="12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33" name="object 29">
              <a:extLst>
                <a:ext uri="{FF2B5EF4-FFF2-40B4-BE49-F238E27FC236}">
                  <a16:creationId xmlns="" xmlns:a16="http://schemas.microsoft.com/office/drawing/2014/main" id="{50A26379-BFCC-50D3-125F-9C5AB1DD37D8}"/>
                </a:ext>
              </a:extLst>
            </p:cNvPr>
            <p:cNvSpPr txBox="1"/>
            <p:nvPr/>
          </p:nvSpPr>
          <p:spPr>
            <a:xfrm>
              <a:off x="9963836" y="4467873"/>
              <a:ext cx="2005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202</a:t>
              </a:r>
              <a:r>
                <a:rPr lang="ru-RU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4</a:t>
              </a:r>
              <a:endParaRPr lang="ru-RU" sz="12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5" name="Прямоугольник 25"/>
          <p:cNvSpPr/>
          <p:nvPr/>
        </p:nvSpPr>
        <p:spPr>
          <a:xfrm>
            <a:off x="957600" y="3783655"/>
            <a:ext cx="24246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Непродовольственные </a:t>
            </a:r>
            <a:r>
              <a:rPr lang="ru-RU" sz="1200" dirty="0" smtClean="0">
                <a:solidFill>
                  <a:srgbClr val="282A2E"/>
                </a:solidFill>
                <a:cs typeface="Arial" panose="020B0604020202020204" pitchFamily="34" charset="0"/>
              </a:rPr>
              <a:t>товары</a:t>
            </a:r>
            <a:endParaRPr lang="ru-RU" sz="1200" dirty="0">
              <a:solidFill>
                <a:srgbClr val="282A2E"/>
              </a:solidFill>
              <a:cs typeface="Arial" panose="020B0604020202020204" pitchFamily="34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919150" y="5740162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39" name="Заголовок 17"/>
          <p:cNvSpPr txBox="1"/>
          <p:nvPr/>
        </p:nvSpPr>
        <p:spPr>
          <a:xfrm>
            <a:off x="599661" y="397564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ДИНАМИКА</a:t>
            </a:r>
            <a:r>
              <a:rPr lang="ru-RU" dirty="0">
                <a:solidFill>
                  <a:srgbClr val="363194"/>
                </a:solidFill>
              </a:rPr>
              <a:t> ОБОРОТА РОЗНИЧНОЙ ТОРГОВЛИ</a:t>
            </a:r>
          </a:p>
        </p:txBody>
      </p:sp>
      <p:sp>
        <p:nvSpPr>
          <p:cNvPr id="34" name="Овал 95"/>
          <p:cNvSpPr/>
          <p:nvPr/>
        </p:nvSpPr>
        <p:spPr>
          <a:xfrm>
            <a:off x="4209609" y="5896583"/>
            <a:ext cx="175846" cy="175846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4" name="Заголовок 5"/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51683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363194"/>
                </a:solidFill>
              </a:rPr>
              <a:t>ПРОДАЖА ОТДЕЛЬНЫХ ПРОДОВОЛЬСТВЕННЫХ ТОВАРОВ </a:t>
            </a:r>
            <a:br>
              <a:rPr lang="ru-RU" sz="2400" dirty="0">
                <a:solidFill>
                  <a:srgbClr val="363194"/>
                </a:solidFill>
              </a:rPr>
            </a:br>
            <a:r>
              <a:rPr lang="ru-RU" sz="2400" dirty="0">
                <a:solidFill>
                  <a:srgbClr val="363194"/>
                </a:solidFill>
              </a:rPr>
              <a:t>В РОЗНИЧНОЙ ТОРГОВЛЕ*</a:t>
            </a:r>
          </a:p>
        </p:txBody>
      </p:sp>
      <p:sp>
        <p:nvSpPr>
          <p:cNvPr id="1048965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нварь – апрель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рублей</a:t>
            </a:r>
          </a:p>
        </p:txBody>
      </p:sp>
      <p:graphicFrame>
        <p:nvGraphicFramePr>
          <p:cNvPr id="4194311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467575"/>
              </p:ext>
            </p:extLst>
          </p:nvPr>
        </p:nvGraphicFramePr>
        <p:xfrm>
          <a:off x="4096800" y="1609200"/>
          <a:ext cx="7372382" cy="3333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2" name="Группа 4"/>
          <p:cNvGrpSpPr/>
          <p:nvPr/>
        </p:nvGrpSpPr>
        <p:grpSpPr>
          <a:xfrm>
            <a:off x="4748676" y="4827600"/>
            <a:ext cx="6208915" cy="1009251"/>
            <a:chOff x="4748676" y="4598287"/>
            <a:chExt cx="6208915" cy="1009251"/>
          </a:xfrm>
        </p:grpSpPr>
        <p:sp>
          <p:nvSpPr>
            <p:cNvPr id="1048977" name="TextBox 3"/>
            <p:cNvSpPr txBox="1"/>
            <p:nvPr/>
          </p:nvSpPr>
          <p:spPr>
            <a:xfrm>
              <a:off x="6139184" y="4598287"/>
              <a:ext cx="517065" cy="63254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Мясо </a:t>
              </a: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 </a:t>
              </a: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мясные </a:t>
              </a:r>
            </a:p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</a:t>
              </a: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родукты </a:t>
              </a:r>
              <a:endPara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978" name="TextBox 31"/>
            <p:cNvSpPr txBox="1"/>
            <p:nvPr/>
          </p:nvSpPr>
          <p:spPr>
            <a:xfrm>
              <a:off x="4748676" y="4599159"/>
              <a:ext cx="406265" cy="6886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Молочные </a:t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продукты </a:t>
              </a:r>
            </a:p>
          </p:txBody>
        </p:sp>
        <p:sp>
          <p:nvSpPr>
            <p:cNvPr id="1048979" name="TextBox 32"/>
            <p:cNvSpPr txBox="1"/>
            <p:nvPr/>
          </p:nvSpPr>
          <p:spPr>
            <a:xfrm>
              <a:off x="7650087" y="4598287"/>
              <a:ext cx="406265" cy="66140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Табачные </a:t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изделия </a:t>
              </a:r>
            </a:p>
          </p:txBody>
        </p:sp>
        <p:sp>
          <p:nvSpPr>
            <p:cNvPr id="1048980" name="TextBox 37"/>
            <p:cNvSpPr txBox="1"/>
            <p:nvPr/>
          </p:nvSpPr>
          <p:spPr>
            <a:xfrm>
              <a:off x="10551326" y="4598287"/>
              <a:ext cx="406265" cy="100925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Безалкогольные </a:t>
              </a: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напитки </a:t>
              </a:r>
            </a:p>
          </p:txBody>
        </p:sp>
        <p:sp>
          <p:nvSpPr>
            <p:cNvPr id="1048981" name="TextBox 38"/>
            <p:cNvSpPr txBox="1"/>
            <p:nvPr/>
          </p:nvSpPr>
          <p:spPr>
            <a:xfrm>
              <a:off x="9109872" y="4629130"/>
              <a:ext cx="406265" cy="83772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Кондитерские</a:t>
              </a:r>
              <a:b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изделия</a:t>
              </a:r>
              <a:endPara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object 7"/>
          <p:cNvSpPr txBox="1"/>
          <p:nvPr/>
        </p:nvSpPr>
        <p:spPr>
          <a:xfrm>
            <a:off x="702000" y="6145599"/>
            <a:ext cx="58131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dirty="0" smtClean="0">
                <a:solidFill>
                  <a:srgbClr val="838383"/>
                </a:solidFill>
                <a:latin typeface="Arial"/>
                <a:cs typeface="Arial"/>
              </a:rPr>
              <a:t>*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крупным и средним 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организациям.</a:t>
            </a:r>
            <a:endParaRPr sz="900" dirty="0">
              <a:solidFill>
                <a:srgbClr val="838383"/>
              </a:solidFill>
              <a:latin typeface="Arial"/>
              <a:cs typeface="Arial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12559113" y="5513970"/>
            <a:ext cx="251020" cy="191107"/>
            <a:chOff x="820360" y="2305121"/>
            <a:chExt cx="251020" cy="191107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 rot="5400000">
            <a:off x="13105315" y="5513817"/>
            <a:ext cx="251020" cy="191107"/>
            <a:chOff x="820360" y="2305121"/>
            <a:chExt cx="251020" cy="191107"/>
          </a:xfrm>
        </p:grpSpPr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7" name="Прямоугольник: скругленные углы 25">
            <a:extLst>
              <a:ext uri="{FF2B5EF4-FFF2-40B4-BE49-F238E27FC236}">
                <a16:creationId xmlns:a16="http://schemas.microsoft.com/office/drawing/2014/main" xmlns="" id="{E07BB28D-85BF-25C8-81DD-FA1E9F9A65AF}"/>
              </a:ext>
            </a:extLst>
          </p:cNvPr>
          <p:cNvSpPr/>
          <p:nvPr/>
        </p:nvSpPr>
        <p:spPr>
          <a:xfrm>
            <a:off x="846000" y="2246163"/>
            <a:ext cx="3132000" cy="2878365"/>
          </a:xfrm>
          <a:prstGeom prst="roundRect">
            <a:avLst>
              <a:gd name="adj" fmla="val 3196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48"/>
          <p:cNvSpPr/>
          <p:nvPr/>
        </p:nvSpPr>
        <p:spPr>
          <a:xfrm>
            <a:off x="957600" y="3883936"/>
            <a:ext cx="20936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Кондитерские изделия</a:t>
            </a:r>
          </a:p>
        </p:txBody>
      </p:sp>
      <p:sp>
        <p:nvSpPr>
          <p:cNvPr id="58" name="Прямоугольник 46"/>
          <p:cNvSpPr/>
          <p:nvPr/>
        </p:nvSpPr>
        <p:spPr>
          <a:xfrm>
            <a:off x="957600" y="4676050"/>
            <a:ext cx="21871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Мясо и мясные продукты</a:t>
            </a:r>
          </a:p>
        </p:txBody>
      </p:sp>
      <p:sp>
        <p:nvSpPr>
          <p:cNvPr id="61" name="Прямоугольник 51"/>
          <p:cNvSpPr/>
          <p:nvPr/>
        </p:nvSpPr>
        <p:spPr>
          <a:xfrm>
            <a:off x="3182070" y="4581207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 smtClean="0">
                <a:solidFill>
                  <a:srgbClr val="E36846"/>
                </a:solidFill>
                <a:cs typeface="Arial" panose="020B0604020202020204" pitchFamily="34" charset="0"/>
              </a:rPr>
              <a:t>89.</a:t>
            </a:r>
            <a:r>
              <a:rPr lang="ru-RU" sz="2000" b="1" dirty="0">
                <a:solidFill>
                  <a:srgbClr val="E36846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62" name="Прямоугольник 53"/>
          <p:cNvSpPr/>
          <p:nvPr/>
        </p:nvSpPr>
        <p:spPr>
          <a:xfrm>
            <a:off x="3039521" y="378913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142.0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sp>
        <p:nvSpPr>
          <p:cNvPr id="63" name="Прямоугольник 54"/>
          <p:cNvSpPr/>
          <p:nvPr/>
        </p:nvSpPr>
        <p:spPr>
          <a:xfrm>
            <a:off x="3038400" y="3393818"/>
            <a:ext cx="82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164.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64" name="Прямоугольник 55"/>
          <p:cNvSpPr/>
          <p:nvPr/>
        </p:nvSpPr>
        <p:spPr>
          <a:xfrm>
            <a:off x="3038035" y="299688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  <a:r>
              <a:rPr lang="en-US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6</a:t>
            </a:r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8.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65" name="Прямоугольник 56"/>
          <p:cNvSpPr/>
          <p:nvPr/>
        </p:nvSpPr>
        <p:spPr>
          <a:xfrm>
            <a:off x="957600" y="3125550"/>
            <a:ext cx="209363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Безалкогольные напитки</a:t>
            </a:r>
          </a:p>
        </p:txBody>
      </p:sp>
      <p:sp>
        <p:nvSpPr>
          <p:cNvPr id="66" name="Прямоугольник 57"/>
          <p:cNvSpPr/>
          <p:nvPr/>
        </p:nvSpPr>
        <p:spPr>
          <a:xfrm>
            <a:off x="957600" y="2360081"/>
            <a:ext cx="265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В процентах </a:t>
            </a:r>
            <a:b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</a:br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к </a:t>
            </a:r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соответствующему</a:t>
            </a:r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 периоду предыдущего года</a:t>
            </a:r>
          </a:p>
        </p:txBody>
      </p:sp>
      <p:sp>
        <p:nvSpPr>
          <p:cNvPr id="68" name="Прямоугольник 88"/>
          <p:cNvSpPr/>
          <p:nvPr/>
        </p:nvSpPr>
        <p:spPr>
          <a:xfrm>
            <a:off x="957600" y="3527043"/>
            <a:ext cx="209363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Табачные изделия</a:t>
            </a:r>
          </a:p>
        </p:txBody>
      </p:sp>
      <p:sp>
        <p:nvSpPr>
          <p:cNvPr id="69" name="Прямоугольник 85"/>
          <p:cNvSpPr/>
          <p:nvPr/>
        </p:nvSpPr>
        <p:spPr>
          <a:xfrm>
            <a:off x="957600" y="4282222"/>
            <a:ext cx="20936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Молочные продукты</a:t>
            </a:r>
          </a:p>
        </p:txBody>
      </p:sp>
      <p:sp>
        <p:nvSpPr>
          <p:cNvPr id="70" name="Прямоугольник 33"/>
          <p:cNvSpPr/>
          <p:nvPr/>
        </p:nvSpPr>
        <p:spPr>
          <a:xfrm>
            <a:off x="3038400" y="418746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12</a:t>
            </a:r>
            <a:r>
              <a:rPr lang="en-US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4</a:t>
            </a:r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9</a:t>
            </a:r>
          </a:p>
        </p:txBody>
      </p:sp>
      <p:grpSp>
        <p:nvGrpSpPr>
          <p:cNvPr id="40" name="Группа 7"/>
          <p:cNvGrpSpPr/>
          <p:nvPr/>
        </p:nvGrpSpPr>
        <p:grpSpPr>
          <a:xfrm>
            <a:off x="4209609" y="5896583"/>
            <a:ext cx="4295484" cy="177282"/>
            <a:chOff x="4271199" y="5838527"/>
            <a:chExt cx="4295484" cy="177282"/>
          </a:xfrm>
        </p:grpSpPr>
        <p:sp>
          <p:nvSpPr>
            <p:cNvPr id="41" name="object 29"/>
            <p:cNvSpPr txBox="1"/>
            <p:nvPr/>
          </p:nvSpPr>
          <p:spPr>
            <a:xfrm>
              <a:off x="4506625" y="5838744"/>
              <a:ext cx="200596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Январь </a:t>
              </a:r>
              <a:r>
                <a:rPr lang="ru-RU" sz="1000" dirty="0" smtClean="0">
                  <a:solidFill>
                    <a:srgbClr val="282A2E"/>
                  </a:solidFill>
                  <a:cs typeface="Arial"/>
                </a:rPr>
                <a:t>– апрель 2023 </a:t>
              </a: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г.</a:t>
              </a:r>
              <a:endParaRPr sz="1000" dirty="0">
                <a:solidFill>
                  <a:srgbClr val="282A2E"/>
                </a:solidFill>
                <a:cs typeface="Arial"/>
              </a:endParaRPr>
            </a:p>
          </p:txBody>
        </p:sp>
        <p:sp>
          <p:nvSpPr>
            <p:cNvPr id="42" name="object 31"/>
            <p:cNvSpPr txBox="1"/>
            <p:nvPr/>
          </p:nvSpPr>
          <p:spPr>
            <a:xfrm>
              <a:off x="6560717" y="5838744"/>
              <a:ext cx="200596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Январь </a:t>
              </a:r>
              <a:r>
                <a:rPr lang="ru-RU" sz="1000" dirty="0" smtClean="0">
                  <a:solidFill>
                    <a:srgbClr val="282A2E"/>
                  </a:solidFill>
                  <a:cs typeface="Arial"/>
                </a:rPr>
                <a:t>– апрель 2024 г</a:t>
              </a: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.</a:t>
              </a:r>
            </a:p>
          </p:txBody>
        </p:sp>
        <p:sp>
          <p:nvSpPr>
            <p:cNvPr id="43" name="Овал 95"/>
            <p:cNvSpPr/>
            <p:nvPr/>
          </p:nvSpPr>
          <p:spPr>
            <a:xfrm>
              <a:off x="4271199" y="5838527"/>
              <a:ext cx="175846" cy="175846"/>
            </a:xfrm>
            <a:prstGeom prst="ellipse">
              <a:avLst/>
            </a:prstGeom>
            <a:solidFill>
              <a:srgbClr val="BFBFBF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4" name="Овал 21"/>
            <p:cNvSpPr/>
            <p:nvPr/>
          </p:nvSpPr>
          <p:spPr>
            <a:xfrm>
              <a:off x="6327645" y="5839963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solidFill>
                <a:srgbClr val="3631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7" name="Заголовок 5"/>
          <p:cNvSpPr>
            <a:spLocks noGrp="1"/>
          </p:cNvSpPr>
          <p:nvPr>
            <p:ph type="title"/>
          </p:nvPr>
        </p:nvSpPr>
        <p:spPr>
          <a:xfrm>
            <a:off x="599661" y="397564"/>
            <a:ext cx="9518374" cy="51683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363194"/>
                </a:solidFill>
              </a:rPr>
              <a:t>ПРОДАЖА ОТДЕЛЬНЫХ НЕПРОДОВОЛЬСТВЕННЫХ ТОВАРОВ </a:t>
            </a:r>
            <a:br>
              <a:rPr lang="ru-RU" sz="2400" dirty="0">
                <a:solidFill>
                  <a:srgbClr val="363194"/>
                </a:solidFill>
              </a:rPr>
            </a:br>
            <a:r>
              <a:rPr lang="ru-RU" sz="2400" dirty="0">
                <a:solidFill>
                  <a:srgbClr val="363194"/>
                </a:solidFill>
              </a:rPr>
              <a:t>В РОЗНИЧНОЙ ТОРГОВЛЕ*</a:t>
            </a:r>
          </a:p>
        </p:txBody>
      </p:sp>
      <p:sp>
        <p:nvSpPr>
          <p:cNvPr id="1048988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нварь – апрель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рублей</a:t>
            </a:r>
          </a:p>
        </p:txBody>
      </p:sp>
      <p:graphicFrame>
        <p:nvGraphicFramePr>
          <p:cNvPr id="419431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165614"/>
              </p:ext>
            </p:extLst>
          </p:nvPr>
        </p:nvGraphicFramePr>
        <p:xfrm>
          <a:off x="4212000" y="1119600"/>
          <a:ext cx="7399045" cy="3767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7" name="Группа 1"/>
          <p:cNvGrpSpPr/>
          <p:nvPr/>
        </p:nvGrpSpPr>
        <p:grpSpPr>
          <a:xfrm>
            <a:off x="4931394" y="4826118"/>
            <a:ext cx="5845769" cy="1152916"/>
            <a:chOff x="4668504" y="4826118"/>
            <a:chExt cx="5845769" cy="1152916"/>
          </a:xfrm>
        </p:grpSpPr>
        <p:sp>
          <p:nvSpPr>
            <p:cNvPr id="1048993" name="TextBox 40"/>
            <p:cNvSpPr txBox="1"/>
            <p:nvPr/>
          </p:nvSpPr>
          <p:spPr>
            <a:xfrm>
              <a:off x="10108008" y="4827600"/>
              <a:ext cx="406265" cy="93711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Бытовые </a:t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электротовары </a:t>
              </a:r>
            </a:p>
          </p:txBody>
        </p:sp>
        <p:sp>
          <p:nvSpPr>
            <p:cNvPr id="1048994" name="TextBox 41"/>
            <p:cNvSpPr txBox="1"/>
            <p:nvPr/>
          </p:nvSpPr>
          <p:spPr>
            <a:xfrm>
              <a:off x="6364359" y="4859214"/>
              <a:ext cx="639838" cy="111982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Мужская,</a:t>
              </a:r>
              <a:b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женская </a:t>
              </a: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и детская </a:t>
              </a:r>
            </a:p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одежда </a:t>
              </a:r>
              <a:endPara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995" name="TextBox 42"/>
            <p:cNvSpPr txBox="1"/>
            <p:nvPr/>
          </p:nvSpPr>
          <p:spPr>
            <a:xfrm>
              <a:off x="8322435" y="4860227"/>
              <a:ext cx="295466" cy="42736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Обувь</a:t>
              </a:r>
              <a:endPara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996" name="TextBox 43"/>
            <p:cNvSpPr txBox="1"/>
            <p:nvPr/>
          </p:nvSpPr>
          <p:spPr>
            <a:xfrm>
              <a:off x="4668504" y="4826118"/>
              <a:ext cx="406265" cy="980397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r" fontAlgn="b">
                <a:lnSpc>
                  <a:spcPct val="80000"/>
                </a:lnSpc>
              </a:pPr>
              <a:r>
                <a:rPr lang="ru-RU" sz="900" dirty="0" smtClean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Бензины </a:t>
              </a: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dirty="0">
                  <a:solidFill>
                    <a:srgbClr val="83838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автомобильные </a:t>
              </a:r>
            </a:p>
          </p:txBody>
        </p:sp>
      </p:grpSp>
      <p:sp>
        <p:nvSpPr>
          <p:cNvPr id="31" name="Прямоугольник: скругленные углы 25">
            <a:extLst>
              <a:ext uri="{FF2B5EF4-FFF2-40B4-BE49-F238E27FC236}">
                <a16:creationId xmlns:a16="http://schemas.microsoft.com/office/drawing/2014/main" xmlns="" id="{E07BB28D-85BF-25C8-81DD-FA1E9F9A65AF}"/>
              </a:ext>
            </a:extLst>
          </p:cNvPr>
          <p:cNvSpPr/>
          <p:nvPr/>
        </p:nvSpPr>
        <p:spPr>
          <a:xfrm>
            <a:off x="846000" y="2246038"/>
            <a:ext cx="3132000" cy="2628000"/>
          </a:xfrm>
          <a:prstGeom prst="roundRect">
            <a:avLst>
              <a:gd name="adj" fmla="val 3477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005" name="Прямоугольник 57"/>
          <p:cNvSpPr/>
          <p:nvPr/>
        </p:nvSpPr>
        <p:spPr>
          <a:xfrm>
            <a:off x="957600" y="2360081"/>
            <a:ext cx="265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В процентах </a:t>
            </a:r>
            <a:b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</a:br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к </a:t>
            </a:r>
            <a:r>
              <a:rPr lang="ru-RU" sz="1200" b="1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соответствующему</a:t>
            </a:r>
            <a:r>
              <a:rPr lang="ru-RU" sz="1200" b="1" dirty="0">
                <a:solidFill>
                  <a:srgbClr val="282A2E"/>
                </a:solidFill>
                <a:cs typeface="Arial" panose="020B0604020202020204" pitchFamily="34" charset="0"/>
              </a:rPr>
              <a:t> периоду предыдущего года</a:t>
            </a:r>
          </a:p>
        </p:txBody>
      </p:sp>
      <p:sp>
        <p:nvSpPr>
          <p:cNvPr id="26" name="object 7"/>
          <p:cNvSpPr txBox="1"/>
          <p:nvPr/>
        </p:nvSpPr>
        <p:spPr>
          <a:xfrm>
            <a:off x="702000" y="6145599"/>
            <a:ext cx="58131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крупным и средним 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организациям.</a:t>
            </a:r>
            <a:endParaRPr sz="900" dirty="0">
              <a:solidFill>
                <a:srgbClr val="838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32510" y="6145599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2755633" y="5551767"/>
            <a:ext cx="251020" cy="191107"/>
            <a:chOff x="820360" y="2305121"/>
            <a:chExt cx="251020" cy="191107"/>
          </a:xfrm>
        </p:grpSpPr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 rot="5400000">
            <a:off x="12407153" y="5699434"/>
            <a:ext cx="251020" cy="191107"/>
            <a:chOff x="820360" y="2305121"/>
            <a:chExt cx="251020" cy="191107"/>
          </a:xfrm>
        </p:grpSpPr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Прямоугольник 48"/>
          <p:cNvSpPr/>
          <p:nvPr/>
        </p:nvSpPr>
        <p:spPr>
          <a:xfrm>
            <a:off x="957600" y="3884400"/>
            <a:ext cx="20936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Бытовые электротовары</a:t>
            </a:r>
          </a:p>
        </p:txBody>
      </p:sp>
      <p:sp>
        <p:nvSpPr>
          <p:cNvPr id="42" name="Прямоугольник 53"/>
          <p:cNvSpPr/>
          <p:nvPr/>
        </p:nvSpPr>
        <p:spPr>
          <a:xfrm>
            <a:off x="3067862" y="3789138"/>
            <a:ext cx="797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111.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43" name="Прямоугольник 54"/>
          <p:cNvSpPr/>
          <p:nvPr/>
        </p:nvSpPr>
        <p:spPr>
          <a:xfrm>
            <a:off x="3038400" y="3393818"/>
            <a:ext cx="82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19</a:t>
            </a:r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44" name="Прямоугольник 55"/>
          <p:cNvSpPr/>
          <p:nvPr/>
        </p:nvSpPr>
        <p:spPr>
          <a:xfrm>
            <a:off x="3038035" y="299688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b="1" dirty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  <a:r>
              <a:rPr lang="en-US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2</a:t>
            </a:r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5.</a:t>
            </a:r>
            <a:r>
              <a:rPr lang="en-US" sz="2000" b="1" dirty="0">
                <a:solidFill>
                  <a:srgbClr val="46AA98"/>
                </a:solidFill>
                <a:cs typeface="Arial" panose="020B0604020202020204" pitchFamily="34" charset="0"/>
              </a:rPr>
              <a:t>3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sp>
        <p:nvSpPr>
          <p:cNvPr id="45" name="Прямоугольник 56"/>
          <p:cNvSpPr/>
          <p:nvPr/>
        </p:nvSpPr>
        <p:spPr>
          <a:xfrm>
            <a:off x="957600" y="3124800"/>
            <a:ext cx="209363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Бензины автомобильные</a:t>
            </a:r>
          </a:p>
        </p:txBody>
      </p:sp>
      <p:sp>
        <p:nvSpPr>
          <p:cNvPr id="51" name="Прямоугольник 88"/>
          <p:cNvSpPr/>
          <p:nvPr/>
        </p:nvSpPr>
        <p:spPr>
          <a:xfrm>
            <a:off x="957600" y="3528000"/>
            <a:ext cx="2093631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Обувь</a:t>
            </a:r>
          </a:p>
        </p:txBody>
      </p:sp>
      <p:sp>
        <p:nvSpPr>
          <p:cNvPr id="52" name="Прямоугольник 85"/>
          <p:cNvSpPr/>
          <p:nvPr/>
        </p:nvSpPr>
        <p:spPr>
          <a:xfrm>
            <a:off x="957600" y="4255462"/>
            <a:ext cx="20936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Мужская, женская </a:t>
            </a:r>
            <a:b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282A2E"/>
                </a:solidFill>
                <a:cs typeface="Arial" panose="020B0604020202020204" pitchFamily="34" charset="0"/>
              </a:rPr>
              <a:t>и детская одежда</a:t>
            </a:r>
          </a:p>
        </p:txBody>
      </p:sp>
      <p:sp>
        <p:nvSpPr>
          <p:cNvPr id="53" name="Прямоугольник 33"/>
          <p:cNvSpPr/>
          <p:nvPr/>
        </p:nvSpPr>
        <p:spPr>
          <a:xfrm>
            <a:off x="3038400" y="4256714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105.</a:t>
            </a:r>
            <a:r>
              <a:rPr lang="ru-RU" sz="2000" b="1" dirty="0" smtClean="0">
                <a:solidFill>
                  <a:srgbClr val="46AA98"/>
                </a:solidFill>
                <a:cs typeface="Arial" panose="020B0604020202020204" pitchFamily="34" charset="0"/>
              </a:rPr>
              <a:t>1</a:t>
            </a:r>
            <a:endParaRPr lang="ru-RU" sz="2000" b="1" dirty="0">
              <a:solidFill>
                <a:srgbClr val="46AA98"/>
              </a:solidFill>
              <a:cs typeface="Arial" panose="020B0604020202020204" pitchFamily="34" charset="0"/>
            </a:endParaRPr>
          </a:p>
        </p:txBody>
      </p:sp>
      <p:grpSp>
        <p:nvGrpSpPr>
          <p:cNvPr id="33" name="Группа 7"/>
          <p:cNvGrpSpPr/>
          <p:nvPr/>
        </p:nvGrpSpPr>
        <p:grpSpPr>
          <a:xfrm>
            <a:off x="4209609" y="5896583"/>
            <a:ext cx="4295484" cy="177282"/>
            <a:chOff x="4271199" y="5838527"/>
            <a:chExt cx="4295484" cy="177282"/>
          </a:xfrm>
        </p:grpSpPr>
        <p:sp>
          <p:nvSpPr>
            <p:cNvPr id="34" name="object 29"/>
            <p:cNvSpPr txBox="1"/>
            <p:nvPr/>
          </p:nvSpPr>
          <p:spPr>
            <a:xfrm>
              <a:off x="4506625" y="5838744"/>
              <a:ext cx="200596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Январь </a:t>
              </a:r>
              <a:r>
                <a:rPr lang="ru-RU" sz="1000" dirty="0" smtClean="0">
                  <a:solidFill>
                    <a:srgbClr val="282A2E"/>
                  </a:solidFill>
                  <a:cs typeface="Arial"/>
                </a:rPr>
                <a:t>– апрель 2023 </a:t>
              </a: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г.</a:t>
              </a:r>
              <a:endParaRPr sz="1000" dirty="0">
                <a:solidFill>
                  <a:srgbClr val="282A2E"/>
                </a:solidFill>
                <a:cs typeface="Arial"/>
              </a:endParaRPr>
            </a:p>
          </p:txBody>
        </p:sp>
        <p:sp>
          <p:nvSpPr>
            <p:cNvPr id="54" name="object 31"/>
            <p:cNvSpPr txBox="1"/>
            <p:nvPr/>
          </p:nvSpPr>
          <p:spPr>
            <a:xfrm>
              <a:off x="6560717" y="5838744"/>
              <a:ext cx="200596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Январь </a:t>
              </a:r>
              <a:r>
                <a:rPr lang="ru-RU" sz="1000" dirty="0" smtClean="0">
                  <a:solidFill>
                    <a:srgbClr val="282A2E"/>
                  </a:solidFill>
                  <a:cs typeface="Arial"/>
                </a:rPr>
                <a:t>– апрель 2024 г</a:t>
              </a: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.</a:t>
              </a:r>
            </a:p>
          </p:txBody>
        </p:sp>
        <p:sp>
          <p:nvSpPr>
            <p:cNvPr id="55" name="Овал 95"/>
            <p:cNvSpPr/>
            <p:nvPr/>
          </p:nvSpPr>
          <p:spPr>
            <a:xfrm>
              <a:off x="4271199" y="5838527"/>
              <a:ext cx="175846" cy="175846"/>
            </a:xfrm>
            <a:prstGeom prst="ellipse">
              <a:avLst/>
            </a:prstGeom>
            <a:solidFill>
              <a:srgbClr val="BFBFBF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56" name="Овал 21"/>
            <p:cNvSpPr/>
            <p:nvPr/>
          </p:nvSpPr>
          <p:spPr>
            <a:xfrm>
              <a:off x="6327645" y="5839963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solidFill>
                <a:srgbClr val="3631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: скругленные углы 25">
            <a:extLst>
              <a:ext uri="{FF2B5EF4-FFF2-40B4-BE49-F238E27FC236}">
                <a16:creationId xmlns:a16="http://schemas.microsoft.com/office/drawing/2014/main" xmlns="" id="{E07BB28D-85BF-25C8-81DD-FA1E9F9A65AF}"/>
              </a:ext>
            </a:extLst>
          </p:cNvPr>
          <p:cNvSpPr/>
          <p:nvPr/>
        </p:nvSpPr>
        <p:spPr>
          <a:xfrm>
            <a:off x="845998" y="2246400"/>
            <a:ext cx="2916000" cy="2664000"/>
          </a:xfrm>
          <a:prstGeom prst="roundRect">
            <a:avLst>
              <a:gd name="adj" fmla="val 3378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9010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ТОВАРНЫЕ ЗАПАСЫ В РОЗНИЧНОЙ ТОРГОВЛЕ*</a:t>
            </a:r>
          </a:p>
        </p:txBody>
      </p:sp>
      <p:sp>
        <p:nvSpPr>
          <p:cNvPr id="1049011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рублей</a:t>
            </a:r>
          </a:p>
        </p:txBody>
      </p:sp>
      <p:grpSp>
        <p:nvGrpSpPr>
          <p:cNvPr id="101" name="Группа 1"/>
          <p:cNvGrpSpPr/>
          <p:nvPr/>
        </p:nvGrpSpPr>
        <p:grpSpPr>
          <a:xfrm>
            <a:off x="956813" y="2372751"/>
            <a:ext cx="3088437" cy="2442238"/>
            <a:chOff x="833243" y="1516912"/>
            <a:chExt cx="3088437" cy="2442238"/>
          </a:xfrm>
        </p:grpSpPr>
        <p:sp>
          <p:nvSpPr>
            <p:cNvPr id="1049013" name="Прямоугольник 8"/>
            <p:cNvSpPr/>
            <p:nvPr/>
          </p:nvSpPr>
          <p:spPr>
            <a:xfrm>
              <a:off x="833243" y="1516912"/>
              <a:ext cx="308133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Товарные запасы на конец </a:t>
              </a:r>
              <a:b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месяца</a:t>
              </a:r>
              <a:endParaRPr lang="ru-RU" sz="11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14" name="Прямоугольник 9"/>
            <p:cNvSpPr/>
            <p:nvPr/>
          </p:nvSpPr>
          <p:spPr>
            <a:xfrm>
              <a:off x="833255" y="2329415"/>
              <a:ext cx="307877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Товарные запасы в % к запасам</a:t>
              </a:r>
              <a:b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</a:t>
              </a: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конец месяца </a:t>
              </a:r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 </a:t>
              </a: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года</a:t>
              </a:r>
            </a:p>
          </p:txBody>
        </p:sp>
        <p:sp>
          <p:nvSpPr>
            <p:cNvPr id="1049015" name="Прямоугольник 11"/>
            <p:cNvSpPr/>
            <p:nvPr/>
          </p:nvSpPr>
          <p:spPr>
            <a:xfrm>
              <a:off x="834030" y="1890413"/>
              <a:ext cx="16762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spc="-40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5 284.1</a:t>
              </a:r>
              <a:endParaRPr lang="ru-RU" sz="2400" b="1" spc="-4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16" name="Прямоугольник 14"/>
            <p:cNvSpPr/>
            <p:nvPr/>
          </p:nvSpPr>
          <p:spPr>
            <a:xfrm>
              <a:off x="834030" y="2699879"/>
              <a:ext cx="13414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spc="-40" dirty="0" smtClean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133.9%</a:t>
              </a:r>
              <a:endParaRPr lang="ru-RU" sz="2400" b="1" spc="-40" dirty="0">
                <a:solidFill>
                  <a:srgbClr val="46AA98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17" name="Прямоугольник 25"/>
            <p:cNvSpPr/>
            <p:nvPr/>
          </p:nvSpPr>
          <p:spPr>
            <a:xfrm>
              <a:off x="833255" y="3129684"/>
              <a:ext cx="30884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Обеспеченность запасами </a:t>
              </a:r>
              <a:b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конец месяца </a:t>
              </a:r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2024 года </a:t>
              </a:r>
              <a:endParaRPr lang="ru-RU" sz="11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018" name="Прямоугольник 26"/>
            <p:cNvSpPr/>
            <p:nvPr/>
          </p:nvSpPr>
          <p:spPr>
            <a:xfrm>
              <a:off x="834030" y="3497485"/>
              <a:ext cx="114267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spc="-40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 </a:t>
              </a:r>
              <a:r>
                <a:rPr lang="ru-RU" sz="1200" b="1" spc="-40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день</a:t>
              </a:r>
              <a:endParaRPr lang="ru-RU" sz="1200" b="1" spc="-4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1943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416367"/>
              </p:ext>
            </p:extLst>
          </p:nvPr>
        </p:nvGraphicFramePr>
        <p:xfrm>
          <a:off x="4037050" y="1201548"/>
          <a:ext cx="7799782" cy="4925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ject 7"/>
          <p:cNvSpPr txBox="1"/>
          <p:nvPr/>
        </p:nvSpPr>
        <p:spPr>
          <a:xfrm>
            <a:off x="702000" y="6145599"/>
            <a:ext cx="581315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dirty="0" smtClean="0">
                <a:solidFill>
                  <a:srgbClr val="838383"/>
                </a:solidFill>
                <a:latin typeface="Arial"/>
                <a:cs typeface="Arial"/>
              </a:rPr>
              <a:t>*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900" dirty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крупным и средним </a:t>
            </a:r>
            <a:r>
              <a:rPr lang="ru-RU" sz="900" dirty="0" smtClean="0">
                <a:solidFill>
                  <a:srgbClr val="838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организациям.</a:t>
            </a:r>
            <a:endParaRPr sz="900" dirty="0">
              <a:solidFill>
                <a:srgbClr val="838383"/>
              </a:solidFill>
              <a:latin typeface="Arial"/>
              <a:cs typeface="Arial"/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819778" y="5411776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33" name="Группа 32">
            <a:extLst>
              <a:ext uri="{FF2B5EF4-FFF2-40B4-BE49-F238E27FC236}">
                <a16:creationId xmlns="" xmlns:a16="http://schemas.microsoft.com/office/drawing/2014/main" id="{3AD6CCDE-D8CC-1611-C358-7843EB41D450}"/>
              </a:ext>
            </a:extLst>
          </p:cNvPr>
          <p:cNvGrpSpPr/>
          <p:nvPr/>
        </p:nvGrpSpPr>
        <p:grpSpPr>
          <a:xfrm>
            <a:off x="13327376" y="6055734"/>
            <a:ext cx="324000" cy="89865"/>
            <a:chOff x="9419610" y="5685290"/>
            <a:chExt cx="263236" cy="121362"/>
          </a:xfrm>
        </p:grpSpPr>
        <p:cxnSp>
          <p:nvCxnSpPr>
            <p:cNvPr id="34" name="Прямая соединительная линия 33">
              <a:extLst>
                <a:ext uri="{FF2B5EF4-FFF2-40B4-BE49-F238E27FC236}">
                  <a16:creationId xmlns="" xmlns:a16="http://schemas.microsoft.com/office/drawing/2014/main" id="{18882CBA-A20F-C238-7FEE-41F30D669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9610" y="5707396"/>
              <a:ext cx="102089" cy="9925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="" xmlns:a16="http://schemas.microsoft.com/office/drawing/2014/main" id="{C533598A-5172-FA99-764D-F4712C19EA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14242" y="5707396"/>
              <a:ext cx="75721" cy="736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>
              <a:extLst>
                <a:ext uri="{FF2B5EF4-FFF2-40B4-BE49-F238E27FC236}">
                  <a16:creationId xmlns="" xmlns:a16="http://schemas.microsoft.com/office/drawing/2014/main" id="{1A99AAB6-F1AA-1AC2-C69C-3039E5E8F7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4389" y="5685290"/>
              <a:ext cx="98457" cy="957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12564176" y="5826077"/>
            <a:ext cx="251020" cy="191107"/>
            <a:chOff x="820360" y="2305121"/>
            <a:chExt cx="251020" cy="191107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 rot="5400000">
            <a:off x="12681536" y="6660688"/>
            <a:ext cx="251020" cy="191107"/>
            <a:chOff x="820360" y="2305121"/>
            <a:chExt cx="251020" cy="191107"/>
          </a:xfrm>
        </p:grpSpPr>
        <p:sp>
          <p:nvSpPr>
            <p:cNvPr id="59" name="Овал 58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0360" y="2305121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xmlns="" id="{7AF68BED-4FA1-C9AF-115E-BDEB4CA219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0580" y="2305428"/>
              <a:ext cx="190800" cy="1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Группа 60">
            <a:extLst>
              <a:ext uri="{FF2B5EF4-FFF2-40B4-BE49-F238E27FC236}">
                <a16:creationId xmlns="" xmlns:a16="http://schemas.microsoft.com/office/drawing/2014/main" id="{3AD6CCDE-D8CC-1611-C358-7843EB41D450}"/>
              </a:ext>
            </a:extLst>
          </p:cNvPr>
          <p:cNvGrpSpPr/>
          <p:nvPr/>
        </p:nvGrpSpPr>
        <p:grpSpPr>
          <a:xfrm>
            <a:off x="13645977" y="5602576"/>
            <a:ext cx="324000" cy="89865"/>
            <a:chOff x="9419610" y="5685290"/>
            <a:chExt cx="263236" cy="121362"/>
          </a:xfrm>
        </p:grpSpPr>
        <p:cxnSp>
          <p:nvCxnSpPr>
            <p:cNvPr id="62" name="Прямая соединительная линия 61">
              <a:extLst>
                <a:ext uri="{FF2B5EF4-FFF2-40B4-BE49-F238E27FC236}">
                  <a16:creationId xmlns="" xmlns:a16="http://schemas.microsoft.com/office/drawing/2014/main" id="{18882CBA-A20F-C238-7FEE-41F30D669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9610" y="5707396"/>
              <a:ext cx="102089" cy="99256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>
              <a:extLst>
                <a:ext uri="{FF2B5EF4-FFF2-40B4-BE49-F238E27FC236}">
                  <a16:creationId xmlns="" xmlns:a16="http://schemas.microsoft.com/office/drawing/2014/main" id="{C533598A-5172-FA99-764D-F4712C19EA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14242" y="5707396"/>
              <a:ext cx="75721" cy="73619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>
              <a:extLst>
                <a:ext uri="{FF2B5EF4-FFF2-40B4-BE49-F238E27FC236}">
                  <a16:creationId xmlns="" xmlns:a16="http://schemas.microsoft.com/office/drawing/2014/main" id="{1A99AAB6-F1AA-1AC2-C69C-3039E5E8F7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4389" y="5685290"/>
              <a:ext cx="98457" cy="9572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9413499" y="4583752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4169170" y="4585168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="" xmlns:a16="http://schemas.microsoft.com/office/drawing/2014/main" id="{9F94187B-ED5D-8F38-5A21-3EF6A53EC79D}"/>
              </a:ext>
            </a:extLst>
          </p:cNvPr>
          <p:cNvCxnSpPr>
            <a:cxnSpLocks/>
          </p:cNvCxnSpPr>
          <p:nvPr/>
        </p:nvCxnSpPr>
        <p:spPr>
          <a:xfrm>
            <a:off x="11704626" y="4583752"/>
            <a:ext cx="0" cy="75600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>
            <a:extLst>
              <a:ext uri="{FF2B5EF4-FFF2-40B4-BE49-F238E27FC236}">
                <a16:creationId xmlns="" xmlns:a16="http://schemas.microsoft.com/office/drawing/2014/main" id="{9D3C8341-7B41-840D-C0B3-2C8B699E0228}"/>
              </a:ext>
            </a:extLst>
          </p:cNvPr>
          <p:cNvGrpSpPr/>
          <p:nvPr/>
        </p:nvGrpSpPr>
        <p:grpSpPr>
          <a:xfrm>
            <a:off x="5783021" y="5169202"/>
            <a:ext cx="5814151" cy="197494"/>
            <a:chOff x="6438641" y="4407353"/>
            <a:chExt cx="5814151" cy="197494"/>
          </a:xfrm>
        </p:grpSpPr>
        <p:sp>
          <p:nvSpPr>
            <p:cNvPr id="45" name="object 29">
              <a:extLst>
                <a:ext uri="{FF2B5EF4-FFF2-40B4-BE49-F238E27FC236}">
                  <a16:creationId xmlns="" xmlns:a16="http://schemas.microsoft.com/office/drawing/2014/main" id="{2368C5D6-F8B2-F9C5-0B65-6704C600C09C}"/>
                </a:ext>
              </a:extLst>
            </p:cNvPr>
            <p:cNvSpPr txBox="1"/>
            <p:nvPr/>
          </p:nvSpPr>
          <p:spPr>
            <a:xfrm>
              <a:off x="6438641" y="4407353"/>
              <a:ext cx="2005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202</a:t>
              </a:r>
              <a:r>
                <a:rPr lang="ru-RU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3</a:t>
              </a:r>
              <a:endParaRPr lang="ru-RU" sz="12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46" name="object 29">
              <a:extLst>
                <a:ext uri="{FF2B5EF4-FFF2-40B4-BE49-F238E27FC236}">
                  <a16:creationId xmlns="" xmlns:a16="http://schemas.microsoft.com/office/drawing/2014/main" id="{50A26379-BFCC-50D3-125F-9C5AB1DD37D8}"/>
                </a:ext>
              </a:extLst>
            </p:cNvPr>
            <p:cNvSpPr txBox="1"/>
            <p:nvPr/>
          </p:nvSpPr>
          <p:spPr>
            <a:xfrm>
              <a:off x="10246826" y="4407357"/>
              <a:ext cx="2005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202</a:t>
              </a:r>
              <a:r>
                <a:rPr lang="ru-RU" sz="1200" dirty="0" smtClean="0">
                  <a:solidFill>
                    <a:schemeClr val="tx2"/>
                  </a:solidFill>
                  <a:latin typeface="Arial"/>
                  <a:cs typeface="Arial"/>
                </a:rPr>
                <a:t>4</a:t>
              </a:r>
              <a:endParaRPr lang="ru-RU" sz="12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033859" y="2872428"/>
            <a:ext cx="1076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1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  <p:sp>
        <p:nvSpPr>
          <p:cNvPr id="47" name="Овал 46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373376" y="5169202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3143485" y="5270617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3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ОБОРОТ </a:t>
            </a:r>
            <a:r>
              <a:rPr lang="ru-RU" sz="2400" dirty="0" smtClean="0"/>
              <a:t>РОЗНИЧНОЙ </a:t>
            </a:r>
            <a:r>
              <a:rPr lang="ru-RU" sz="2400" dirty="0"/>
              <a:t>ТОРГОВЛИ ПО ПОЛНОМУ КРУГУ </a:t>
            </a:r>
            <a:br>
              <a:rPr lang="ru-RU" sz="2400" dirty="0"/>
            </a:br>
            <a:r>
              <a:rPr lang="ru-RU" sz="2400" dirty="0"/>
              <a:t>ПО ЮЖНОМУ ФЕДЕРАЛЬНОМУ ОКРУГУ</a:t>
            </a:r>
            <a:endParaRPr lang="ru-RU" dirty="0"/>
          </a:p>
        </p:txBody>
      </p:sp>
      <p:sp>
        <p:nvSpPr>
          <p:cNvPr id="1049084" name="Заголовок 17"/>
          <p:cNvSpPr txBox="1"/>
          <p:nvPr/>
        </p:nvSpPr>
        <p:spPr>
          <a:xfrm>
            <a:off x="599661" y="990000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нварь – апрель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solidFill>
                <a:srgbClr val="282A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750097" y="5306730"/>
            <a:ext cx="190800" cy="190800"/>
          </a:xfrm>
          <a:prstGeom prst="ellipse">
            <a:avLst/>
          </a:prstGeom>
          <a:solidFill>
            <a:srgbClr val="E36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42" name="Овал 41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559297" y="5679959"/>
            <a:ext cx="190800" cy="190800"/>
          </a:xfrm>
          <a:prstGeom prst="ellipse">
            <a:avLst/>
          </a:prstGeom>
          <a:solidFill>
            <a:srgbClr val="8BC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3133460" y="5475968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17298" y="1370697"/>
            <a:ext cx="8787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838383"/>
                </a:solidFill>
              </a:rPr>
              <a:t>м</a:t>
            </a:r>
            <a:r>
              <a:rPr lang="ru-RU" sz="900" dirty="0" smtClean="0">
                <a:solidFill>
                  <a:srgbClr val="838383"/>
                </a:solidFill>
              </a:rPr>
              <a:t>лрд рублей</a:t>
            </a:r>
            <a:endParaRPr lang="ru-RU" sz="900" dirty="0">
              <a:solidFill>
                <a:srgbClr val="838383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892106" y="1816734"/>
            <a:ext cx="2061619" cy="3154809"/>
            <a:chOff x="5473778" y="2109809"/>
            <a:chExt cx="2061619" cy="3154809"/>
          </a:xfrm>
        </p:grpSpPr>
        <p:grpSp>
          <p:nvGrpSpPr>
            <p:cNvPr id="31" name="Группа 10"/>
            <p:cNvGrpSpPr/>
            <p:nvPr/>
          </p:nvGrpSpPr>
          <p:grpSpPr>
            <a:xfrm>
              <a:off x="5473778" y="2109809"/>
              <a:ext cx="2060993" cy="3154809"/>
              <a:chOff x="909281" y="2067717"/>
              <a:chExt cx="1729470" cy="3325842"/>
            </a:xfrm>
          </p:grpSpPr>
          <p:sp>
            <p:nvSpPr>
              <p:cNvPr id="33" name="object 25"/>
              <p:cNvSpPr txBox="1"/>
              <p:nvPr/>
            </p:nvSpPr>
            <p:spPr>
              <a:xfrm>
                <a:off x="1245174" y="4160638"/>
                <a:ext cx="1392745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Астраханская область</a:t>
                </a:r>
              </a:p>
            </p:txBody>
          </p:sp>
          <p:sp>
            <p:nvSpPr>
              <p:cNvPr id="35" name="object 29"/>
              <p:cNvSpPr txBox="1"/>
              <p:nvPr/>
            </p:nvSpPr>
            <p:spPr>
              <a:xfrm>
                <a:off x="909281" y="4678469"/>
                <a:ext cx="1728964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Адыгея</a:t>
                </a:r>
              </a:p>
            </p:txBody>
          </p:sp>
          <p:sp>
            <p:nvSpPr>
              <p:cNvPr id="36" name="object 31"/>
              <p:cNvSpPr txBox="1"/>
              <p:nvPr/>
            </p:nvSpPr>
            <p:spPr>
              <a:xfrm>
                <a:off x="1257876" y="2067717"/>
                <a:ext cx="1380875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Краснодарский край</a:t>
                </a:r>
              </a:p>
            </p:txBody>
          </p:sp>
          <p:sp>
            <p:nvSpPr>
              <p:cNvPr id="37" name="object 33"/>
              <p:cNvSpPr txBox="1"/>
              <p:nvPr/>
            </p:nvSpPr>
            <p:spPr>
              <a:xfrm>
                <a:off x="1082009" y="3642973"/>
                <a:ext cx="1556672" cy="17642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5"/>
                  </a:spcBef>
                </a:pPr>
                <a:r>
                  <a:rPr lang="ru-RU"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Республика Крым</a:t>
                </a:r>
                <a:endParaRPr sz="1000" dirty="0">
                  <a:solidFill>
                    <a:srgbClr val="838383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8" name="object 39"/>
              <p:cNvSpPr txBox="1"/>
              <p:nvPr/>
            </p:nvSpPr>
            <p:spPr>
              <a:xfrm>
                <a:off x="1575180" y="5217809"/>
                <a:ext cx="1063237" cy="17575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000" dirty="0">
                    <a:solidFill>
                      <a:srgbClr val="838383"/>
                    </a:solidFill>
                    <a:cs typeface="Arial" panose="020B0604020202020204" pitchFamily="34" charset="0"/>
                  </a:rPr>
                  <a:t>г. Севастополь</a:t>
                </a:r>
              </a:p>
            </p:txBody>
          </p:sp>
        </p:grpSp>
        <p:sp>
          <p:nvSpPr>
            <p:cNvPr id="32" name="object 37"/>
            <p:cNvSpPr txBox="1"/>
            <p:nvPr/>
          </p:nvSpPr>
          <p:spPr>
            <a:xfrm>
              <a:off x="6143622" y="2606539"/>
              <a:ext cx="139177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sz="1000" dirty="0">
                  <a:solidFill>
                    <a:srgbClr val="838383"/>
                  </a:solidFill>
                  <a:cs typeface="Arial" panose="020B0604020202020204" pitchFamily="34" charset="0"/>
                </a:rPr>
                <a:t>Ростовская область</a:t>
              </a:r>
            </a:p>
          </p:txBody>
        </p:sp>
      </p:grpSp>
      <p:graphicFrame>
        <p:nvGraphicFramePr>
          <p:cNvPr id="4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291719"/>
              </p:ext>
            </p:extLst>
          </p:nvPr>
        </p:nvGraphicFramePr>
        <p:xfrm>
          <a:off x="5767200" y="1504800"/>
          <a:ext cx="6213648" cy="42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object 35"/>
          <p:cNvSpPr txBox="1"/>
          <p:nvPr/>
        </p:nvSpPr>
        <p:spPr>
          <a:xfrm>
            <a:off x="4098651" y="2812520"/>
            <a:ext cx="184912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000" dirty="0" err="1">
                <a:solidFill>
                  <a:srgbClr val="838383"/>
                </a:solidFill>
                <a:cs typeface="Arial" panose="020B0604020202020204" pitchFamily="34" charset="0"/>
              </a:rPr>
              <a:t>Волгоградская</a:t>
            </a:r>
            <a:r>
              <a:rPr sz="1000" dirty="0">
                <a:solidFill>
                  <a:srgbClr val="838383"/>
                </a:solidFill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rgbClr val="838383"/>
                </a:solidFill>
                <a:cs typeface="Arial" panose="020B0604020202020204" pitchFamily="34" charset="0"/>
              </a:rPr>
              <a:t>о</a:t>
            </a:r>
            <a:r>
              <a:rPr sz="1000" dirty="0" err="1">
                <a:solidFill>
                  <a:srgbClr val="838383"/>
                </a:solidFill>
                <a:cs typeface="Arial" panose="020B0604020202020204" pitchFamily="34" charset="0"/>
              </a:rPr>
              <a:t>бласть</a:t>
            </a:r>
            <a:endParaRPr sz="1000" dirty="0">
              <a:solidFill>
                <a:srgbClr val="838383"/>
              </a:solidFill>
              <a:cs typeface="Arial" panose="020B0604020202020204" pitchFamily="34" charset="0"/>
            </a:endParaRPr>
          </a:p>
        </p:txBody>
      </p:sp>
      <p:sp>
        <p:nvSpPr>
          <p:cNvPr id="41" name="object 27"/>
          <p:cNvSpPr txBox="1"/>
          <p:nvPr/>
        </p:nvSpPr>
        <p:spPr>
          <a:xfrm>
            <a:off x="4103656" y="5301462"/>
            <a:ext cx="1849406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838383"/>
                </a:solidFill>
                <a:cs typeface="Arial" panose="020B0604020202020204" pitchFamily="34" charset="0"/>
              </a:rPr>
              <a:t>Республика Калмыкия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846000" y="2247900"/>
            <a:ext cx="3101902" cy="2975295"/>
            <a:chOff x="670142" y="1967829"/>
            <a:chExt cx="3101902" cy="2975295"/>
          </a:xfrm>
        </p:grpSpPr>
        <p:sp>
          <p:nvSpPr>
            <p:cNvPr id="39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670142" y="1967829"/>
              <a:ext cx="2916000" cy="2662764"/>
            </a:xfrm>
            <a:prstGeom prst="roundRect">
              <a:avLst>
                <a:gd name="adj" fmla="val 3812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6"/>
            <p:cNvSpPr txBox="1"/>
            <p:nvPr/>
          </p:nvSpPr>
          <p:spPr>
            <a:xfrm>
              <a:off x="783038" y="2596663"/>
              <a:ext cx="2631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Российская </a:t>
              </a:r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Федерация</a:t>
              </a:r>
            </a:p>
          </p:txBody>
        </p:sp>
        <p:sp>
          <p:nvSpPr>
            <p:cNvPr id="44" name="TextBox 47"/>
            <p:cNvSpPr txBox="1"/>
            <p:nvPr/>
          </p:nvSpPr>
          <p:spPr>
            <a:xfrm>
              <a:off x="780276" y="2779293"/>
              <a:ext cx="1913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109.9%</a:t>
              </a:r>
              <a:r>
                <a:rPr lang="ru-RU" sz="2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</p:txBody>
        </p:sp>
        <p:sp>
          <p:nvSpPr>
            <p:cNvPr id="45" name="TextBox 48"/>
            <p:cNvSpPr txBox="1"/>
            <p:nvPr/>
          </p:nvSpPr>
          <p:spPr>
            <a:xfrm>
              <a:off x="783038" y="3255295"/>
              <a:ext cx="2926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Южный федеральный округ</a:t>
              </a:r>
            </a:p>
          </p:txBody>
        </p:sp>
        <p:sp>
          <p:nvSpPr>
            <p:cNvPr id="46" name="TextBox 49"/>
            <p:cNvSpPr txBox="1"/>
            <p:nvPr/>
          </p:nvSpPr>
          <p:spPr>
            <a:xfrm>
              <a:off x="780276" y="3461748"/>
              <a:ext cx="1784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46AA9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111.6%</a:t>
              </a:r>
              <a:r>
                <a:rPr lang="ru-RU" sz="2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</a:p>
            <a:p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50"/>
            <p:cNvSpPr txBox="1"/>
            <p:nvPr/>
          </p:nvSpPr>
          <p:spPr>
            <a:xfrm>
              <a:off x="783038" y="2132714"/>
              <a:ext cx="2989006" cy="45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Индекс физического объема</a:t>
              </a: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к январю – апрелю 2023 г.</a:t>
              </a:r>
              <a:endParaRPr lang="ru-RU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51"/>
            <p:cNvSpPr txBox="1"/>
            <p:nvPr/>
          </p:nvSpPr>
          <p:spPr>
            <a:xfrm>
              <a:off x="783038" y="3917788"/>
              <a:ext cx="29261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Севастополь</a:t>
              </a:r>
            </a:p>
          </p:txBody>
        </p:sp>
        <p:sp>
          <p:nvSpPr>
            <p:cNvPr id="49" name="TextBox 52"/>
            <p:cNvSpPr txBox="1"/>
            <p:nvPr/>
          </p:nvSpPr>
          <p:spPr>
            <a:xfrm>
              <a:off x="781742" y="4112127"/>
              <a:ext cx="1784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368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97.3%</a:t>
              </a:r>
              <a:r>
                <a:rPr lang="ru-RU" sz="2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</a:p>
            <a:p>
              <a:r>
                <a:rPr lang="ru-RU" sz="2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9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363194"/>
                </a:solidFill>
              </a:rPr>
              <a:t>ОБОРОТ ОПТОВОЙ ТОРГОВЛИ</a:t>
            </a:r>
          </a:p>
        </p:txBody>
      </p:sp>
      <p:sp>
        <p:nvSpPr>
          <p:cNvPr id="1049050" name="Заголовок 17"/>
          <p:cNvSpPr txBox="1"/>
          <p:nvPr/>
        </p:nvSpPr>
        <p:spPr>
          <a:xfrm>
            <a:off x="599661" y="684972"/>
            <a:ext cx="9518374" cy="403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– апрель 2024 </a:t>
            </a:r>
            <a:r>
              <a:rPr lang="ru-RU" sz="1400" dirty="0">
                <a:solidFill>
                  <a:srgbClr val="282A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497815" y="5473822"/>
            <a:ext cx="190800" cy="190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  <p:grpSp>
        <p:nvGrpSpPr>
          <p:cNvPr id="107" name="Группа 3"/>
          <p:cNvGrpSpPr/>
          <p:nvPr/>
        </p:nvGrpSpPr>
        <p:grpSpPr>
          <a:xfrm>
            <a:off x="8384031" y="3139798"/>
            <a:ext cx="3015860" cy="584268"/>
            <a:chOff x="8101318" y="5579643"/>
            <a:chExt cx="3015860" cy="584268"/>
          </a:xfrm>
        </p:grpSpPr>
        <p:sp>
          <p:nvSpPr>
            <p:cNvPr id="1049051" name="object 38"/>
            <p:cNvSpPr txBox="1"/>
            <p:nvPr/>
          </p:nvSpPr>
          <p:spPr>
            <a:xfrm>
              <a:off x="8385436" y="5588781"/>
              <a:ext cx="257451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Организации оптовой торговли </a:t>
              </a:r>
            </a:p>
          </p:txBody>
        </p:sp>
        <p:sp>
          <p:nvSpPr>
            <p:cNvPr id="1049052" name="Овал 16"/>
            <p:cNvSpPr/>
            <p:nvPr/>
          </p:nvSpPr>
          <p:spPr>
            <a:xfrm>
              <a:off x="8101318" y="5579643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9053" name="object 40"/>
            <p:cNvSpPr txBox="1"/>
            <p:nvPr/>
          </p:nvSpPr>
          <p:spPr>
            <a:xfrm>
              <a:off x="8385435" y="5995581"/>
              <a:ext cx="2731743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r>
                <a:rPr lang="ru-RU" sz="1000" dirty="0">
                  <a:solidFill>
                    <a:srgbClr val="282A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Организации других видов деятельности</a:t>
              </a:r>
            </a:p>
          </p:txBody>
        </p:sp>
        <p:sp>
          <p:nvSpPr>
            <p:cNvPr id="1049054" name="Овал 18"/>
            <p:cNvSpPr/>
            <p:nvPr/>
          </p:nvSpPr>
          <p:spPr>
            <a:xfrm>
              <a:off x="8101318" y="5988065"/>
              <a:ext cx="175846" cy="175846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194317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549225"/>
              </p:ext>
            </p:extLst>
          </p:nvPr>
        </p:nvGraphicFramePr>
        <p:xfrm>
          <a:off x="4077981" y="2068936"/>
          <a:ext cx="4356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846000" y="2249162"/>
            <a:ext cx="3243708" cy="2453997"/>
            <a:chOff x="846000" y="2611757"/>
            <a:chExt cx="3243708" cy="2453997"/>
          </a:xfrm>
        </p:grpSpPr>
        <p:sp>
          <p:nvSpPr>
            <p:cNvPr id="39" name="Прямоугольник: скругленные углы 25">
              <a:extLst>
                <a:ext uri="{FF2B5EF4-FFF2-40B4-BE49-F238E27FC236}">
                  <a16:creationId xmlns:a16="http://schemas.microsoft.com/office/drawing/2014/main" xmlns="" id="{E07BB28D-85BF-25C8-81DD-FA1E9F9A65AF}"/>
                </a:ext>
              </a:extLst>
            </p:cNvPr>
            <p:cNvSpPr/>
            <p:nvPr/>
          </p:nvSpPr>
          <p:spPr>
            <a:xfrm>
              <a:off x="846000" y="2611757"/>
              <a:ext cx="2723654" cy="2453997"/>
            </a:xfrm>
            <a:prstGeom prst="roundRect">
              <a:avLst>
                <a:gd name="adj" fmla="val 3850"/>
              </a:avLst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957600" y="2736000"/>
              <a:ext cx="3132108" cy="2219642"/>
              <a:chOff x="1623060" y="2098690"/>
              <a:chExt cx="3132108" cy="2219642"/>
            </a:xfrm>
          </p:grpSpPr>
          <p:sp>
            <p:nvSpPr>
              <p:cNvPr id="24" name="Прямоугольник 8"/>
              <p:cNvSpPr/>
              <p:nvPr/>
            </p:nvSpPr>
            <p:spPr>
              <a:xfrm>
                <a:off x="1623140" y="2098690"/>
                <a:ext cx="308133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282A2E"/>
                    </a:solidFill>
                    <a:cs typeface="Arial" panose="020B0604020202020204" pitchFamily="34" charset="0"/>
                  </a:rPr>
                  <a:t>Оборот оптовой торговли</a:t>
                </a:r>
              </a:p>
            </p:txBody>
          </p:sp>
          <p:sp>
            <p:nvSpPr>
              <p:cNvPr id="25" name="Прямоугольник 9"/>
              <p:cNvSpPr/>
              <p:nvPr/>
            </p:nvSpPr>
            <p:spPr>
              <a:xfrm>
                <a:off x="1623680" y="2850375"/>
                <a:ext cx="3078774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solidFill>
                      <a:srgbClr val="282A2E"/>
                    </a:solidFill>
                    <a:cs typeface="Arial" panose="020B0604020202020204" pitchFamily="34" charset="0"/>
                  </a:rPr>
                  <a:t>Организации оптовой торговли</a:t>
                </a: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1623060" y="3531080"/>
                <a:ext cx="308842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solidFill>
                      <a:srgbClr val="282A2E"/>
                    </a:solidFill>
                    <a:cs typeface="Arial" panose="020B0604020202020204" pitchFamily="34" charset="0"/>
                  </a:rPr>
                  <a:t>Организации других видов деятельности</a:t>
                </a:r>
              </a:p>
            </p:txBody>
          </p:sp>
          <p:grpSp>
            <p:nvGrpSpPr>
              <p:cNvPr id="27" name="Группа 26"/>
              <p:cNvGrpSpPr/>
              <p:nvPr/>
            </p:nvGrpSpPr>
            <p:grpSpPr>
              <a:xfrm>
                <a:off x="1623060" y="2366034"/>
                <a:ext cx="2587686" cy="430887"/>
                <a:chOff x="761813" y="2408566"/>
                <a:chExt cx="2587686" cy="430887"/>
              </a:xfrm>
            </p:grpSpPr>
            <p:sp>
              <p:nvSpPr>
                <p:cNvPr id="28" name="Прямоугольник 40"/>
                <p:cNvSpPr/>
                <p:nvPr/>
              </p:nvSpPr>
              <p:spPr>
                <a:xfrm>
                  <a:off x="761813" y="2408566"/>
                  <a:ext cx="1404231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R="118745" lvl="0">
                    <a:spcBef>
                      <a:spcPts val="665"/>
                    </a:spcBef>
                  </a:pPr>
                  <a:r>
                    <a:rPr lang="ru-RU" sz="2200" b="1" dirty="0" smtClean="0">
                      <a:solidFill>
                        <a:schemeClr val="accent1"/>
                      </a:solidFill>
                      <a:cs typeface="Arial" panose="020B0604020202020204" pitchFamily="34" charset="0"/>
                    </a:rPr>
                    <a:t>32 815.5</a:t>
                  </a:r>
                  <a:endParaRPr lang="ru-RU" sz="2200" b="1" dirty="0">
                    <a:solidFill>
                      <a:schemeClr val="accent1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Прямоугольник 43"/>
                <p:cNvSpPr/>
                <p:nvPr/>
              </p:nvSpPr>
              <p:spPr>
                <a:xfrm>
                  <a:off x="1966268" y="2536950"/>
                  <a:ext cx="1383231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200" b="1" dirty="0">
                      <a:solidFill>
                        <a:schemeClr val="accent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млн рублей</a:t>
                  </a:r>
                </a:p>
              </p:txBody>
            </p:sp>
          </p:grpSp>
          <p:grpSp>
            <p:nvGrpSpPr>
              <p:cNvPr id="30" name="Группа 29"/>
              <p:cNvGrpSpPr/>
              <p:nvPr/>
            </p:nvGrpSpPr>
            <p:grpSpPr>
              <a:xfrm>
                <a:off x="1623060" y="3073675"/>
                <a:ext cx="3132108" cy="400110"/>
                <a:chOff x="799913" y="3415914"/>
                <a:chExt cx="3132108" cy="400110"/>
              </a:xfrm>
            </p:grpSpPr>
            <p:sp>
              <p:nvSpPr>
                <p:cNvPr id="31" name="Прямоугольник 37"/>
                <p:cNvSpPr/>
                <p:nvPr/>
              </p:nvSpPr>
              <p:spPr>
                <a:xfrm>
                  <a:off x="799913" y="3415914"/>
                  <a:ext cx="130163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R="118745" lvl="0">
                    <a:spcBef>
                      <a:spcPts val="665"/>
                    </a:spcBef>
                  </a:pPr>
                  <a:r>
                    <a:rPr lang="ru-RU" sz="2000" b="1" dirty="0" smtClean="0">
                      <a:solidFill>
                        <a:srgbClr val="363194"/>
                      </a:solidFill>
                      <a:cs typeface="Arial" panose="020B0604020202020204" pitchFamily="34" charset="0"/>
                    </a:rPr>
                    <a:t>28 609.8</a:t>
                  </a:r>
                  <a:endParaRPr lang="ru-RU" sz="2000" b="1" dirty="0">
                    <a:solidFill>
                      <a:srgbClr val="363194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Прямоугольник 42"/>
                <p:cNvSpPr/>
                <p:nvPr/>
              </p:nvSpPr>
              <p:spPr>
                <a:xfrm>
                  <a:off x="1867711" y="3518033"/>
                  <a:ext cx="2064310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млн рублей</a:t>
                  </a:r>
                </a:p>
              </p:txBody>
            </p:sp>
          </p:grpSp>
          <p:grpSp>
            <p:nvGrpSpPr>
              <p:cNvPr id="2" name="Группа 1"/>
              <p:cNvGrpSpPr/>
              <p:nvPr/>
            </p:nvGrpSpPr>
            <p:grpSpPr>
              <a:xfrm>
                <a:off x="1623060" y="3918222"/>
                <a:ext cx="2991534" cy="400110"/>
                <a:chOff x="742763" y="4604022"/>
                <a:chExt cx="2991534" cy="400110"/>
              </a:xfrm>
            </p:grpSpPr>
            <p:sp>
              <p:nvSpPr>
                <p:cNvPr id="36" name="Прямоугольник 20"/>
                <p:cNvSpPr/>
                <p:nvPr/>
              </p:nvSpPr>
              <p:spPr>
                <a:xfrm>
                  <a:off x="742763" y="4604022"/>
                  <a:ext cx="115897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R="118745" lvl="0">
                    <a:spcBef>
                      <a:spcPts val="665"/>
                    </a:spcBef>
                  </a:pPr>
                  <a:r>
                    <a:rPr lang="ru-RU" sz="2000" b="1" dirty="0" smtClean="0">
                      <a:solidFill>
                        <a:srgbClr val="363194"/>
                      </a:solidFill>
                      <a:cs typeface="Arial" panose="020B0604020202020204" pitchFamily="34" charset="0"/>
                    </a:rPr>
                    <a:t>4 205.7</a:t>
                  </a:r>
                  <a:endParaRPr lang="ru-RU" sz="2000" b="1" dirty="0">
                    <a:solidFill>
                      <a:srgbClr val="363194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Прямоугольник 23"/>
                <p:cNvSpPr/>
                <p:nvPr/>
              </p:nvSpPr>
              <p:spPr>
                <a:xfrm>
                  <a:off x="1669987" y="4702896"/>
                  <a:ext cx="2064310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200" b="1" dirty="0">
                      <a:solidFill>
                        <a:srgbClr val="36319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млн рублей</a:t>
                  </a:r>
                </a:p>
              </p:txBody>
            </p:sp>
          </p:grpSp>
        </p:grpSp>
      </p:grpSp>
      <p:sp>
        <p:nvSpPr>
          <p:cNvPr id="38" name="object 11">
            <a:extLst>
              <a:ext uri="{FF2B5EF4-FFF2-40B4-BE49-F238E27FC236}">
                <a16:creationId xmlns="" xmlns:a16="http://schemas.microsoft.com/office/drawing/2014/main" id="{49E93C9F-1282-89EB-5C3D-E08EA4596D84}"/>
              </a:ext>
            </a:extLst>
          </p:cNvPr>
          <p:cNvSpPr txBox="1"/>
          <p:nvPr/>
        </p:nvSpPr>
        <p:spPr>
          <a:xfrm>
            <a:off x="4813595" y="1355506"/>
            <a:ext cx="541962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оборота оптовой торговли</a:t>
            </a:r>
            <a:endParaRPr sz="1400" dirty="0">
              <a:cs typeface="Arial Black"/>
            </a:endParaRPr>
          </a:p>
        </p:txBody>
      </p:sp>
      <p:sp>
        <p:nvSpPr>
          <p:cNvPr id="41" name="TextBox 7"/>
          <p:cNvSpPr txBox="1"/>
          <p:nvPr/>
        </p:nvSpPr>
        <p:spPr>
          <a:xfrm>
            <a:off x="4894995" y="2036067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7DBBFC"/>
                </a:solidFill>
              </a:rPr>
              <a:t>12.8</a:t>
            </a:r>
            <a:r>
              <a:rPr lang="en-US" sz="1400" b="1" dirty="0" smtClean="0">
                <a:solidFill>
                  <a:srgbClr val="7DBBFC"/>
                </a:solidFill>
              </a:rPr>
              <a:t>%</a:t>
            </a:r>
            <a:endParaRPr lang="ru-RU" sz="1400" b="1" dirty="0">
              <a:solidFill>
                <a:srgbClr val="7DBBFC"/>
              </a:solidFill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="" xmlns:a16="http://schemas.microsoft.com/office/drawing/2014/main" id="{7AF68BED-4FA1-C9AF-115E-BDEB4CA219B4}"/>
              </a:ext>
            </a:extLst>
          </p:cNvPr>
          <p:cNvSpPr>
            <a:spLocks noChangeAspect="1"/>
          </p:cNvSpPr>
          <p:nvPr/>
        </p:nvSpPr>
        <p:spPr>
          <a:xfrm>
            <a:off x="12864741" y="5283022"/>
            <a:ext cx="190800" cy="1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4251</TotalTime>
  <Words>688</Words>
  <Application>Microsoft Office PowerPoint</Application>
  <PresentationFormat>Произвольный</PresentationFormat>
  <Paragraphs>288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1_Информационные слайды</vt:lpstr>
      <vt:lpstr>РОЗНИЧНАЯ И ОПТОВАЯ ТОРГОВЛЯ</vt:lpstr>
      <vt:lpstr>Презентация PowerPoint</vt:lpstr>
      <vt:lpstr>Презентация PowerPoint</vt:lpstr>
      <vt:lpstr>Презентация PowerPoint</vt:lpstr>
      <vt:lpstr>ПРОДАЖА ОТДЕЛЬНЫХ ПРОДОВОЛЬСТВЕННЫХ ТОВАРОВ  В РОЗНИЧНОЙ ТОРГОВЛЕ*</vt:lpstr>
      <vt:lpstr>ПРОДАЖА ОТДЕЛЬНЫХ НЕПРОДОВОЛЬСТВЕННЫХ ТОВАРОВ  В РОЗНИЧНОЙ ТОРГОВЛЕ*</vt:lpstr>
      <vt:lpstr>ТОВАРНЫЕ ЗАПАСЫ В РОЗНИЧНОЙ ТОРГОВЛЕ*</vt:lpstr>
      <vt:lpstr>ОБОРОТ РОЗНИЧНОЙ ТОРГОВЛИ ПО ПОЛНОМУ КРУГУ  ПО ЮЖНОМУ ФЕДЕРАЛЬНОМУ ОКРУГУ</vt:lpstr>
      <vt:lpstr>ОБОРОТ ОПТОВОЙ ТОРГОВЛИ</vt:lpstr>
      <vt:lpstr>ДИНАМИКА ОБОРОТА ОПТОВОЙ ТОРГОВЛИ</vt:lpstr>
      <vt:lpstr>ОБОРОТ ОПТОВОЙ ТОРГОВЛИ ПО ПОЛНОМУ КРУГУ  ПО ЮЖНОМУ ФЕДЕРАЛЬНОМУ ОКРУГУ</vt:lpstr>
      <vt:lpstr>СТРУКТУРА ОБОРОТА ОПТОВОЙ ТОРГОВЛИ  ПО ЮЖНОМУ ФЕДЕРАЛЬНОМУ ОКРУГУ*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Розничная и оптовая торговля за январь 2024 года</dc:title>
  <dc:creator>Токарева Екатерина Дмитриевна</dc:creator>
  <cp:lastModifiedBy>Бондаренко Кристина Ивановна</cp:lastModifiedBy>
  <cp:revision>749</cp:revision>
  <cp:lastPrinted>2024-06-06T10:18:55Z</cp:lastPrinted>
  <dcterms:created xsi:type="dcterms:W3CDTF">2023-12-06T05:24:07Z</dcterms:created>
  <dcterms:modified xsi:type="dcterms:W3CDTF">2024-07-01T11:32:17Z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c42b15918dd94ff594b405c4d860b821</vt:lpwstr>
  </property>
</Properties>
</file>